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59" r:id="rId4"/>
    <p:sldId id="260" r:id="rId5"/>
    <p:sldId id="258" r:id="rId6"/>
    <p:sldId id="278" r:id="rId7"/>
    <p:sldId id="261" r:id="rId8"/>
    <p:sldId id="279" r:id="rId9"/>
    <p:sldId id="280" r:id="rId10"/>
    <p:sldId id="281" r:id="rId11"/>
    <p:sldId id="282" r:id="rId12"/>
    <p:sldId id="283" r:id="rId13"/>
    <p:sldId id="284" r:id="rId14"/>
    <p:sldId id="285" r:id="rId15"/>
    <p:sldId id="286" r:id="rId16"/>
    <p:sldId id="287" r:id="rId17"/>
    <p:sldId id="288" r:id="rId18"/>
    <p:sldId id="289" r:id="rId19"/>
    <p:sldId id="290" r:id="rId20"/>
    <p:sldId id="291" r:id="rId21"/>
    <p:sldId id="292"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p:scale>
          <a:sx n="50" d="100"/>
          <a:sy n="50" d="100"/>
        </p:scale>
        <p:origin x="-1482" y="-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7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5CFE48-CFDE-4F08-940A-CE5A03702F31}" type="doc">
      <dgm:prSet loTypeId="urn:microsoft.com/office/officeart/2005/8/layout/pyramid1" loCatId="pyramid" qsTypeId="urn:microsoft.com/office/officeart/2005/8/quickstyle/simple1" qsCatId="simple" csTypeId="urn:microsoft.com/office/officeart/2005/8/colors/accent1_2" csCatId="accent1" phldr="1"/>
      <dgm:spPr/>
    </dgm:pt>
    <dgm:pt modelId="{E9CD6A24-DB6A-4A88-B5FE-EC5E8C3E155E}">
      <dgm:prSet phldrT="[Texte]"/>
      <dgm:spPr/>
      <dgm:t>
        <a:bodyPr/>
        <a:lstStyle/>
        <a:p>
          <a:r>
            <a:rPr lang="fr-FR" dirty="0" smtClean="0">
              <a:solidFill>
                <a:schemeClr val="tx1"/>
              </a:solidFill>
            </a:rPr>
            <a:t>Droit primaire </a:t>
          </a:r>
          <a:endParaRPr lang="fr-FR" dirty="0">
            <a:solidFill>
              <a:schemeClr val="tx1"/>
            </a:solidFill>
          </a:endParaRPr>
        </a:p>
      </dgm:t>
    </dgm:pt>
    <dgm:pt modelId="{B7643C1A-093F-4AF1-B229-CFF07BCF424C}" type="parTrans" cxnId="{F4EECAE9-3D97-4CF8-A0C4-463927B2883B}">
      <dgm:prSet/>
      <dgm:spPr/>
      <dgm:t>
        <a:bodyPr/>
        <a:lstStyle/>
        <a:p>
          <a:endParaRPr lang="fr-FR"/>
        </a:p>
      </dgm:t>
    </dgm:pt>
    <dgm:pt modelId="{EEF90B33-4BA6-4DB7-BB90-4A5638F55B95}" type="sibTrans" cxnId="{F4EECAE9-3D97-4CF8-A0C4-463927B2883B}">
      <dgm:prSet/>
      <dgm:spPr/>
      <dgm:t>
        <a:bodyPr/>
        <a:lstStyle/>
        <a:p>
          <a:endParaRPr lang="fr-FR"/>
        </a:p>
      </dgm:t>
    </dgm:pt>
    <dgm:pt modelId="{237DF9CA-28A8-48D9-B1E5-82688812C25F}">
      <dgm:prSet phldrT="[Texte]"/>
      <dgm:spPr/>
      <dgm:t>
        <a:bodyPr/>
        <a:lstStyle/>
        <a:p>
          <a:r>
            <a:rPr lang="fr-FR" dirty="0" smtClean="0">
              <a:solidFill>
                <a:schemeClr val="bg1"/>
              </a:solidFill>
            </a:rPr>
            <a:t>Principes généraux du droit communautaire </a:t>
          </a:r>
          <a:endParaRPr lang="fr-FR" dirty="0">
            <a:solidFill>
              <a:schemeClr val="bg1"/>
            </a:solidFill>
          </a:endParaRPr>
        </a:p>
      </dgm:t>
    </dgm:pt>
    <dgm:pt modelId="{EA876C2E-00A0-4F09-A652-E14A5F80C991}" type="parTrans" cxnId="{98BCE144-0715-4EF4-B660-A292D4056B4F}">
      <dgm:prSet/>
      <dgm:spPr/>
      <dgm:t>
        <a:bodyPr/>
        <a:lstStyle/>
        <a:p>
          <a:endParaRPr lang="fr-FR"/>
        </a:p>
      </dgm:t>
    </dgm:pt>
    <dgm:pt modelId="{D4576A70-1FE4-4789-A50C-39C9309A2C6D}" type="sibTrans" cxnId="{98BCE144-0715-4EF4-B660-A292D4056B4F}">
      <dgm:prSet/>
      <dgm:spPr/>
      <dgm:t>
        <a:bodyPr/>
        <a:lstStyle/>
        <a:p>
          <a:endParaRPr lang="fr-FR"/>
        </a:p>
      </dgm:t>
    </dgm:pt>
    <dgm:pt modelId="{DBFD058C-7F9E-4ADD-B18B-FB8404F383BE}">
      <dgm:prSet phldrT="[Texte]"/>
      <dgm:spPr/>
      <dgm:t>
        <a:bodyPr/>
        <a:lstStyle/>
        <a:p>
          <a:r>
            <a:rPr lang="fr-FR" dirty="0" smtClean="0">
              <a:solidFill>
                <a:schemeClr val="bg1"/>
              </a:solidFill>
            </a:rPr>
            <a:t>Accords externes  conclus par la CE ou UE</a:t>
          </a:r>
          <a:endParaRPr lang="fr-FR" dirty="0">
            <a:solidFill>
              <a:schemeClr val="bg1"/>
            </a:solidFill>
          </a:endParaRPr>
        </a:p>
      </dgm:t>
    </dgm:pt>
    <dgm:pt modelId="{84143A12-408C-4C3C-9886-770483ECA58A}" type="parTrans" cxnId="{BBCE21EB-60CC-4E78-8686-C4DFC298753B}">
      <dgm:prSet/>
      <dgm:spPr/>
      <dgm:t>
        <a:bodyPr/>
        <a:lstStyle/>
        <a:p>
          <a:endParaRPr lang="fr-FR"/>
        </a:p>
      </dgm:t>
    </dgm:pt>
    <dgm:pt modelId="{C8318A26-9F60-4619-92DC-57E23CC93BBF}" type="sibTrans" cxnId="{BBCE21EB-60CC-4E78-8686-C4DFC298753B}">
      <dgm:prSet/>
      <dgm:spPr/>
      <dgm:t>
        <a:bodyPr/>
        <a:lstStyle/>
        <a:p>
          <a:endParaRPr lang="fr-FR"/>
        </a:p>
      </dgm:t>
    </dgm:pt>
    <dgm:pt modelId="{3289642F-9ED8-4D31-AFDE-BECEBD9C2CE5}">
      <dgm:prSet/>
      <dgm:spPr/>
      <dgm:t>
        <a:bodyPr/>
        <a:lstStyle/>
        <a:p>
          <a:r>
            <a:rPr lang="fr-FR" dirty="0" smtClean="0">
              <a:solidFill>
                <a:schemeClr val="bg1"/>
              </a:solidFill>
            </a:rPr>
            <a:t>Droit dérivé</a:t>
          </a:r>
          <a:endParaRPr lang="fr-FR" dirty="0">
            <a:solidFill>
              <a:schemeClr val="bg1"/>
            </a:solidFill>
          </a:endParaRPr>
        </a:p>
      </dgm:t>
    </dgm:pt>
    <dgm:pt modelId="{969ADE6E-1C07-44DE-A838-B3D59B0EF99A}" type="parTrans" cxnId="{E4A69CA5-598C-415A-8EB2-4EA0339881A0}">
      <dgm:prSet/>
      <dgm:spPr/>
      <dgm:t>
        <a:bodyPr/>
        <a:lstStyle/>
        <a:p>
          <a:endParaRPr lang="fr-FR"/>
        </a:p>
      </dgm:t>
    </dgm:pt>
    <dgm:pt modelId="{0952E521-EE41-40F1-9BF7-301E9708B31B}" type="sibTrans" cxnId="{E4A69CA5-598C-415A-8EB2-4EA0339881A0}">
      <dgm:prSet/>
      <dgm:spPr/>
      <dgm:t>
        <a:bodyPr/>
        <a:lstStyle/>
        <a:p>
          <a:endParaRPr lang="fr-FR"/>
        </a:p>
      </dgm:t>
    </dgm:pt>
    <dgm:pt modelId="{24EDA251-5FE8-47EB-9D4D-F95DD3A64B49}" type="pres">
      <dgm:prSet presAssocID="{015CFE48-CFDE-4F08-940A-CE5A03702F31}" presName="Name0" presStyleCnt="0">
        <dgm:presLayoutVars>
          <dgm:dir/>
          <dgm:animLvl val="lvl"/>
          <dgm:resizeHandles val="exact"/>
        </dgm:presLayoutVars>
      </dgm:prSet>
      <dgm:spPr/>
    </dgm:pt>
    <dgm:pt modelId="{B7A26878-0683-496A-B7BA-813871A4F53E}" type="pres">
      <dgm:prSet presAssocID="{E9CD6A24-DB6A-4A88-B5FE-EC5E8C3E155E}" presName="Name8" presStyleCnt="0"/>
      <dgm:spPr/>
    </dgm:pt>
    <dgm:pt modelId="{D80C25B4-0A46-4DD2-91CB-EA58DA03F0DC}" type="pres">
      <dgm:prSet presAssocID="{E9CD6A24-DB6A-4A88-B5FE-EC5E8C3E155E}" presName="level" presStyleLbl="node1" presStyleIdx="0" presStyleCnt="4">
        <dgm:presLayoutVars>
          <dgm:chMax val="1"/>
          <dgm:bulletEnabled val="1"/>
        </dgm:presLayoutVars>
      </dgm:prSet>
      <dgm:spPr/>
      <dgm:t>
        <a:bodyPr/>
        <a:lstStyle/>
        <a:p>
          <a:endParaRPr lang="fr-FR"/>
        </a:p>
      </dgm:t>
    </dgm:pt>
    <dgm:pt modelId="{9C704CAA-0996-4DC6-9039-A7C9698334ED}" type="pres">
      <dgm:prSet presAssocID="{E9CD6A24-DB6A-4A88-B5FE-EC5E8C3E155E}" presName="levelTx" presStyleLbl="revTx" presStyleIdx="0" presStyleCnt="0">
        <dgm:presLayoutVars>
          <dgm:chMax val="1"/>
          <dgm:bulletEnabled val="1"/>
        </dgm:presLayoutVars>
      </dgm:prSet>
      <dgm:spPr/>
      <dgm:t>
        <a:bodyPr/>
        <a:lstStyle/>
        <a:p>
          <a:endParaRPr lang="fr-FR"/>
        </a:p>
      </dgm:t>
    </dgm:pt>
    <dgm:pt modelId="{611BC172-6472-41FE-9C2A-96BF8AA82D76}" type="pres">
      <dgm:prSet presAssocID="{237DF9CA-28A8-48D9-B1E5-82688812C25F}" presName="Name8" presStyleCnt="0"/>
      <dgm:spPr/>
    </dgm:pt>
    <dgm:pt modelId="{EF0820DA-BA91-4C51-8C64-4B146A671F90}" type="pres">
      <dgm:prSet presAssocID="{237DF9CA-28A8-48D9-B1E5-82688812C25F}" presName="level" presStyleLbl="node1" presStyleIdx="1" presStyleCnt="4">
        <dgm:presLayoutVars>
          <dgm:chMax val="1"/>
          <dgm:bulletEnabled val="1"/>
        </dgm:presLayoutVars>
      </dgm:prSet>
      <dgm:spPr/>
      <dgm:t>
        <a:bodyPr/>
        <a:lstStyle/>
        <a:p>
          <a:endParaRPr lang="fr-FR"/>
        </a:p>
      </dgm:t>
    </dgm:pt>
    <dgm:pt modelId="{B01C9093-6F9F-4F63-AC19-F7D1D1A5A003}" type="pres">
      <dgm:prSet presAssocID="{237DF9CA-28A8-48D9-B1E5-82688812C25F}" presName="levelTx" presStyleLbl="revTx" presStyleIdx="0" presStyleCnt="0">
        <dgm:presLayoutVars>
          <dgm:chMax val="1"/>
          <dgm:bulletEnabled val="1"/>
        </dgm:presLayoutVars>
      </dgm:prSet>
      <dgm:spPr/>
      <dgm:t>
        <a:bodyPr/>
        <a:lstStyle/>
        <a:p>
          <a:endParaRPr lang="fr-FR"/>
        </a:p>
      </dgm:t>
    </dgm:pt>
    <dgm:pt modelId="{A18B060E-AF32-41FF-92DA-FB199D86F395}" type="pres">
      <dgm:prSet presAssocID="{DBFD058C-7F9E-4ADD-B18B-FB8404F383BE}" presName="Name8" presStyleCnt="0"/>
      <dgm:spPr/>
    </dgm:pt>
    <dgm:pt modelId="{A7EABB0A-F268-4DC0-B366-DE1850D78345}" type="pres">
      <dgm:prSet presAssocID="{DBFD058C-7F9E-4ADD-B18B-FB8404F383BE}" presName="level" presStyleLbl="node1" presStyleIdx="2" presStyleCnt="4">
        <dgm:presLayoutVars>
          <dgm:chMax val="1"/>
          <dgm:bulletEnabled val="1"/>
        </dgm:presLayoutVars>
      </dgm:prSet>
      <dgm:spPr/>
      <dgm:t>
        <a:bodyPr/>
        <a:lstStyle/>
        <a:p>
          <a:endParaRPr lang="fr-FR"/>
        </a:p>
      </dgm:t>
    </dgm:pt>
    <dgm:pt modelId="{743035E4-FCDC-49E6-B698-B06B63A97C2A}" type="pres">
      <dgm:prSet presAssocID="{DBFD058C-7F9E-4ADD-B18B-FB8404F383BE}" presName="levelTx" presStyleLbl="revTx" presStyleIdx="0" presStyleCnt="0">
        <dgm:presLayoutVars>
          <dgm:chMax val="1"/>
          <dgm:bulletEnabled val="1"/>
        </dgm:presLayoutVars>
      </dgm:prSet>
      <dgm:spPr/>
      <dgm:t>
        <a:bodyPr/>
        <a:lstStyle/>
        <a:p>
          <a:endParaRPr lang="fr-FR"/>
        </a:p>
      </dgm:t>
    </dgm:pt>
    <dgm:pt modelId="{2874FAAA-2576-479F-8A7C-91C18BBCD37F}" type="pres">
      <dgm:prSet presAssocID="{3289642F-9ED8-4D31-AFDE-BECEBD9C2CE5}" presName="Name8" presStyleCnt="0"/>
      <dgm:spPr/>
    </dgm:pt>
    <dgm:pt modelId="{C9FFB64E-A3ED-446A-A3D4-97075F0B7232}" type="pres">
      <dgm:prSet presAssocID="{3289642F-9ED8-4D31-AFDE-BECEBD9C2CE5}" presName="level" presStyleLbl="node1" presStyleIdx="3" presStyleCnt="4">
        <dgm:presLayoutVars>
          <dgm:chMax val="1"/>
          <dgm:bulletEnabled val="1"/>
        </dgm:presLayoutVars>
      </dgm:prSet>
      <dgm:spPr/>
      <dgm:t>
        <a:bodyPr/>
        <a:lstStyle/>
        <a:p>
          <a:endParaRPr lang="fr-FR"/>
        </a:p>
      </dgm:t>
    </dgm:pt>
    <dgm:pt modelId="{5F961468-F583-4B4F-A468-B61EC6FED896}" type="pres">
      <dgm:prSet presAssocID="{3289642F-9ED8-4D31-AFDE-BECEBD9C2CE5}" presName="levelTx" presStyleLbl="revTx" presStyleIdx="0" presStyleCnt="0">
        <dgm:presLayoutVars>
          <dgm:chMax val="1"/>
          <dgm:bulletEnabled val="1"/>
        </dgm:presLayoutVars>
      </dgm:prSet>
      <dgm:spPr/>
      <dgm:t>
        <a:bodyPr/>
        <a:lstStyle/>
        <a:p>
          <a:endParaRPr lang="fr-FR"/>
        </a:p>
      </dgm:t>
    </dgm:pt>
  </dgm:ptLst>
  <dgm:cxnLst>
    <dgm:cxn modelId="{14971805-AD3F-4459-ABFE-FF77382AB5E4}" type="presOf" srcId="{015CFE48-CFDE-4F08-940A-CE5A03702F31}" destId="{24EDA251-5FE8-47EB-9D4D-F95DD3A64B49}" srcOrd="0" destOrd="0" presId="urn:microsoft.com/office/officeart/2005/8/layout/pyramid1"/>
    <dgm:cxn modelId="{E7F66842-64EF-4530-A705-86C4CBF125AA}" type="presOf" srcId="{3289642F-9ED8-4D31-AFDE-BECEBD9C2CE5}" destId="{C9FFB64E-A3ED-446A-A3D4-97075F0B7232}" srcOrd="0" destOrd="0" presId="urn:microsoft.com/office/officeart/2005/8/layout/pyramid1"/>
    <dgm:cxn modelId="{BBCE21EB-60CC-4E78-8686-C4DFC298753B}" srcId="{015CFE48-CFDE-4F08-940A-CE5A03702F31}" destId="{DBFD058C-7F9E-4ADD-B18B-FB8404F383BE}" srcOrd="2" destOrd="0" parTransId="{84143A12-408C-4C3C-9886-770483ECA58A}" sibTransId="{C8318A26-9F60-4619-92DC-57E23CC93BBF}"/>
    <dgm:cxn modelId="{4B9BA0F1-745E-4896-9A5E-1682CEB3B80A}" type="presOf" srcId="{3289642F-9ED8-4D31-AFDE-BECEBD9C2CE5}" destId="{5F961468-F583-4B4F-A468-B61EC6FED896}" srcOrd="1" destOrd="0" presId="urn:microsoft.com/office/officeart/2005/8/layout/pyramid1"/>
    <dgm:cxn modelId="{98BCE144-0715-4EF4-B660-A292D4056B4F}" srcId="{015CFE48-CFDE-4F08-940A-CE5A03702F31}" destId="{237DF9CA-28A8-48D9-B1E5-82688812C25F}" srcOrd="1" destOrd="0" parTransId="{EA876C2E-00A0-4F09-A652-E14A5F80C991}" sibTransId="{D4576A70-1FE4-4789-A50C-39C9309A2C6D}"/>
    <dgm:cxn modelId="{95ADB506-9B92-479E-A8E9-347536401C4C}" type="presOf" srcId="{E9CD6A24-DB6A-4A88-B5FE-EC5E8C3E155E}" destId="{9C704CAA-0996-4DC6-9039-A7C9698334ED}" srcOrd="1" destOrd="0" presId="urn:microsoft.com/office/officeart/2005/8/layout/pyramid1"/>
    <dgm:cxn modelId="{D72145FD-7772-415D-A5C2-CAD3049E43D0}" type="presOf" srcId="{DBFD058C-7F9E-4ADD-B18B-FB8404F383BE}" destId="{743035E4-FCDC-49E6-B698-B06B63A97C2A}" srcOrd="1" destOrd="0" presId="urn:microsoft.com/office/officeart/2005/8/layout/pyramid1"/>
    <dgm:cxn modelId="{F4EECAE9-3D97-4CF8-A0C4-463927B2883B}" srcId="{015CFE48-CFDE-4F08-940A-CE5A03702F31}" destId="{E9CD6A24-DB6A-4A88-B5FE-EC5E8C3E155E}" srcOrd="0" destOrd="0" parTransId="{B7643C1A-093F-4AF1-B229-CFF07BCF424C}" sibTransId="{EEF90B33-4BA6-4DB7-BB90-4A5638F55B95}"/>
    <dgm:cxn modelId="{5449CC55-227F-4150-807B-3D1A1B2E48CF}" type="presOf" srcId="{237DF9CA-28A8-48D9-B1E5-82688812C25F}" destId="{EF0820DA-BA91-4C51-8C64-4B146A671F90}" srcOrd="0" destOrd="0" presId="urn:microsoft.com/office/officeart/2005/8/layout/pyramid1"/>
    <dgm:cxn modelId="{C4AC399F-D2CC-450B-9C80-CED1F34BD2D9}" type="presOf" srcId="{237DF9CA-28A8-48D9-B1E5-82688812C25F}" destId="{B01C9093-6F9F-4F63-AC19-F7D1D1A5A003}" srcOrd="1" destOrd="0" presId="urn:microsoft.com/office/officeart/2005/8/layout/pyramid1"/>
    <dgm:cxn modelId="{A79B2E60-DF1E-40C1-BB46-597FC84D3F1B}" type="presOf" srcId="{DBFD058C-7F9E-4ADD-B18B-FB8404F383BE}" destId="{A7EABB0A-F268-4DC0-B366-DE1850D78345}" srcOrd="0" destOrd="0" presId="urn:microsoft.com/office/officeart/2005/8/layout/pyramid1"/>
    <dgm:cxn modelId="{E4A69CA5-598C-415A-8EB2-4EA0339881A0}" srcId="{015CFE48-CFDE-4F08-940A-CE5A03702F31}" destId="{3289642F-9ED8-4D31-AFDE-BECEBD9C2CE5}" srcOrd="3" destOrd="0" parTransId="{969ADE6E-1C07-44DE-A838-B3D59B0EF99A}" sibTransId="{0952E521-EE41-40F1-9BF7-301E9708B31B}"/>
    <dgm:cxn modelId="{EA8EDED3-828A-4E9F-AF8B-5C37CBED8B17}" type="presOf" srcId="{E9CD6A24-DB6A-4A88-B5FE-EC5E8C3E155E}" destId="{D80C25B4-0A46-4DD2-91CB-EA58DA03F0DC}" srcOrd="0" destOrd="0" presId="urn:microsoft.com/office/officeart/2005/8/layout/pyramid1"/>
    <dgm:cxn modelId="{D50B1A78-E18D-406B-B674-837814F6FDAC}" type="presParOf" srcId="{24EDA251-5FE8-47EB-9D4D-F95DD3A64B49}" destId="{B7A26878-0683-496A-B7BA-813871A4F53E}" srcOrd="0" destOrd="0" presId="urn:microsoft.com/office/officeart/2005/8/layout/pyramid1"/>
    <dgm:cxn modelId="{2C5A8360-B15A-489C-B8B1-BAD1921E0C93}" type="presParOf" srcId="{B7A26878-0683-496A-B7BA-813871A4F53E}" destId="{D80C25B4-0A46-4DD2-91CB-EA58DA03F0DC}" srcOrd="0" destOrd="0" presId="urn:microsoft.com/office/officeart/2005/8/layout/pyramid1"/>
    <dgm:cxn modelId="{8248E0F1-09BC-476C-B28C-7F297329A0B7}" type="presParOf" srcId="{B7A26878-0683-496A-B7BA-813871A4F53E}" destId="{9C704CAA-0996-4DC6-9039-A7C9698334ED}" srcOrd="1" destOrd="0" presId="urn:microsoft.com/office/officeart/2005/8/layout/pyramid1"/>
    <dgm:cxn modelId="{6714E669-05A4-43A0-91BC-29D396D3733A}" type="presParOf" srcId="{24EDA251-5FE8-47EB-9D4D-F95DD3A64B49}" destId="{611BC172-6472-41FE-9C2A-96BF8AA82D76}" srcOrd="1" destOrd="0" presId="urn:microsoft.com/office/officeart/2005/8/layout/pyramid1"/>
    <dgm:cxn modelId="{FB5CD7E8-9E77-4846-AC4D-3BE3B4E51991}" type="presParOf" srcId="{611BC172-6472-41FE-9C2A-96BF8AA82D76}" destId="{EF0820DA-BA91-4C51-8C64-4B146A671F90}" srcOrd="0" destOrd="0" presId="urn:microsoft.com/office/officeart/2005/8/layout/pyramid1"/>
    <dgm:cxn modelId="{9A45ABC1-101E-41E5-A920-497DA580A447}" type="presParOf" srcId="{611BC172-6472-41FE-9C2A-96BF8AA82D76}" destId="{B01C9093-6F9F-4F63-AC19-F7D1D1A5A003}" srcOrd="1" destOrd="0" presId="urn:microsoft.com/office/officeart/2005/8/layout/pyramid1"/>
    <dgm:cxn modelId="{FA9A825B-05C5-41E8-AD35-268828304417}" type="presParOf" srcId="{24EDA251-5FE8-47EB-9D4D-F95DD3A64B49}" destId="{A18B060E-AF32-41FF-92DA-FB199D86F395}" srcOrd="2" destOrd="0" presId="urn:microsoft.com/office/officeart/2005/8/layout/pyramid1"/>
    <dgm:cxn modelId="{33BCB1EC-1B30-42FB-BBE9-4B6117D86E96}" type="presParOf" srcId="{A18B060E-AF32-41FF-92DA-FB199D86F395}" destId="{A7EABB0A-F268-4DC0-B366-DE1850D78345}" srcOrd="0" destOrd="0" presId="urn:microsoft.com/office/officeart/2005/8/layout/pyramid1"/>
    <dgm:cxn modelId="{8E141E3F-F21B-4B93-B8D8-FDB44963A5D4}" type="presParOf" srcId="{A18B060E-AF32-41FF-92DA-FB199D86F395}" destId="{743035E4-FCDC-49E6-B698-B06B63A97C2A}" srcOrd="1" destOrd="0" presId="urn:microsoft.com/office/officeart/2005/8/layout/pyramid1"/>
    <dgm:cxn modelId="{8FB76B61-13C2-4A2A-9637-CFB4DECF483C}" type="presParOf" srcId="{24EDA251-5FE8-47EB-9D4D-F95DD3A64B49}" destId="{2874FAAA-2576-479F-8A7C-91C18BBCD37F}" srcOrd="3" destOrd="0" presId="urn:microsoft.com/office/officeart/2005/8/layout/pyramid1"/>
    <dgm:cxn modelId="{877A2283-826D-4D15-AAF9-9FABD8D0405B}" type="presParOf" srcId="{2874FAAA-2576-479F-8A7C-91C18BBCD37F}" destId="{C9FFB64E-A3ED-446A-A3D4-97075F0B7232}" srcOrd="0" destOrd="0" presId="urn:microsoft.com/office/officeart/2005/8/layout/pyramid1"/>
    <dgm:cxn modelId="{CA4AAE7E-23EA-4A39-B27A-3B2462470A82}" type="presParOf" srcId="{2874FAAA-2576-479F-8A7C-91C18BBCD37F}" destId="{5F961468-F583-4B4F-A468-B61EC6FED896}" srcOrd="1" destOrd="0" presId="urn:microsoft.com/office/officeart/2005/8/layout/pyramid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1CB3D4-C959-4699-915A-D4A21D0B93D2}"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fr-FR"/>
        </a:p>
      </dgm:t>
    </dgm:pt>
    <dgm:pt modelId="{8CE63653-41C0-4E87-BB7E-B560CD68A31A}">
      <dgm:prSet phldrT="[Texte]"/>
      <dgm:spPr/>
      <dgm:t>
        <a:bodyPr/>
        <a:lstStyle/>
        <a:p>
          <a:r>
            <a:rPr lang="fr-FR" dirty="0" smtClean="0"/>
            <a:t>Sources écrites </a:t>
          </a:r>
          <a:endParaRPr lang="fr-FR" dirty="0"/>
        </a:p>
      </dgm:t>
    </dgm:pt>
    <dgm:pt modelId="{97E7C57B-7ABB-430C-892E-BA2ECC77F684}" type="parTrans" cxnId="{CFF56128-9191-42FA-B4FB-9005BC8633DD}">
      <dgm:prSet/>
      <dgm:spPr/>
      <dgm:t>
        <a:bodyPr/>
        <a:lstStyle/>
        <a:p>
          <a:endParaRPr lang="fr-FR"/>
        </a:p>
      </dgm:t>
    </dgm:pt>
    <dgm:pt modelId="{4E1ED6E4-6D1B-4068-AF08-B3D3501ADF64}" type="sibTrans" cxnId="{CFF56128-9191-42FA-B4FB-9005BC8633DD}">
      <dgm:prSet/>
      <dgm:spPr/>
      <dgm:t>
        <a:bodyPr/>
        <a:lstStyle/>
        <a:p>
          <a:endParaRPr lang="fr-FR"/>
        </a:p>
      </dgm:t>
    </dgm:pt>
    <dgm:pt modelId="{6483B45E-E527-41BB-A533-CCE5FDEA85AE}">
      <dgm:prSet phldrT="[Texte]"/>
      <dgm:spPr/>
      <dgm:t>
        <a:bodyPr/>
        <a:lstStyle/>
        <a:p>
          <a:r>
            <a:rPr lang="fr-FR" b="1" dirty="0" smtClean="0"/>
            <a:t>Droit primaire</a:t>
          </a:r>
          <a:endParaRPr lang="fr-FR" b="1" dirty="0"/>
        </a:p>
      </dgm:t>
    </dgm:pt>
    <dgm:pt modelId="{8AF0B970-C175-4358-BB93-42CB8F23AC49}" type="parTrans" cxnId="{CBA453D6-AB66-4A31-A409-E648BA841469}">
      <dgm:prSet/>
      <dgm:spPr/>
      <dgm:t>
        <a:bodyPr/>
        <a:lstStyle/>
        <a:p>
          <a:endParaRPr lang="fr-FR"/>
        </a:p>
      </dgm:t>
    </dgm:pt>
    <dgm:pt modelId="{FD55541B-1DD9-41B3-9EE3-2306F8CB53B9}" type="sibTrans" cxnId="{CBA453D6-AB66-4A31-A409-E648BA841469}">
      <dgm:prSet/>
      <dgm:spPr/>
      <dgm:t>
        <a:bodyPr/>
        <a:lstStyle/>
        <a:p>
          <a:endParaRPr lang="fr-FR"/>
        </a:p>
      </dgm:t>
    </dgm:pt>
    <dgm:pt modelId="{A52AD0EF-19E9-4805-B5D3-05DF493F5D24}">
      <dgm:prSet phldrT="[Texte]"/>
      <dgm:spPr/>
      <dgm:t>
        <a:bodyPr/>
        <a:lstStyle/>
        <a:p>
          <a:r>
            <a:rPr lang="fr-FR" b="1" dirty="0" smtClean="0"/>
            <a:t>Droit dérivé </a:t>
          </a:r>
          <a:endParaRPr lang="fr-FR" b="1" dirty="0"/>
        </a:p>
      </dgm:t>
    </dgm:pt>
    <dgm:pt modelId="{0191F611-BD09-4348-BB0E-AA2C2391DAAE}" type="parTrans" cxnId="{4B9873E7-5943-45B2-8E60-D05DDD0C9C7F}">
      <dgm:prSet/>
      <dgm:spPr/>
      <dgm:t>
        <a:bodyPr/>
        <a:lstStyle/>
        <a:p>
          <a:endParaRPr lang="fr-FR"/>
        </a:p>
      </dgm:t>
    </dgm:pt>
    <dgm:pt modelId="{01108439-B430-4EB8-970B-4152B4D11FD3}" type="sibTrans" cxnId="{4B9873E7-5943-45B2-8E60-D05DDD0C9C7F}">
      <dgm:prSet/>
      <dgm:spPr/>
      <dgm:t>
        <a:bodyPr/>
        <a:lstStyle/>
        <a:p>
          <a:endParaRPr lang="fr-FR"/>
        </a:p>
      </dgm:t>
    </dgm:pt>
    <dgm:pt modelId="{F8FC1620-A525-40B3-BF4E-DB68C2A196EE}">
      <dgm:prSet phldrT="[Texte]"/>
      <dgm:spPr/>
      <dgm:t>
        <a:bodyPr/>
        <a:lstStyle/>
        <a:p>
          <a:r>
            <a:rPr lang="fr-FR" dirty="0" smtClean="0"/>
            <a:t>Sources non écrites </a:t>
          </a:r>
          <a:endParaRPr lang="fr-FR" dirty="0"/>
        </a:p>
      </dgm:t>
    </dgm:pt>
    <dgm:pt modelId="{78394944-B15D-47C9-8FD3-99C69BA615B1}" type="parTrans" cxnId="{E309F82B-9B90-4513-B984-6BA2DEC71DAA}">
      <dgm:prSet/>
      <dgm:spPr/>
      <dgm:t>
        <a:bodyPr/>
        <a:lstStyle/>
        <a:p>
          <a:endParaRPr lang="fr-FR"/>
        </a:p>
      </dgm:t>
    </dgm:pt>
    <dgm:pt modelId="{49623922-53F4-4CD7-AC26-43233739505D}" type="sibTrans" cxnId="{E309F82B-9B90-4513-B984-6BA2DEC71DAA}">
      <dgm:prSet/>
      <dgm:spPr/>
      <dgm:t>
        <a:bodyPr/>
        <a:lstStyle/>
        <a:p>
          <a:endParaRPr lang="fr-FR"/>
        </a:p>
      </dgm:t>
    </dgm:pt>
    <dgm:pt modelId="{DB4435A9-AF57-4955-A16C-E9A08C13E477}">
      <dgm:prSet phldrT="[Texte]"/>
      <dgm:spPr/>
      <dgm:t>
        <a:bodyPr/>
        <a:lstStyle/>
        <a:p>
          <a:r>
            <a:rPr lang="fr-FR" b="1" dirty="0" smtClean="0"/>
            <a:t>Jurisprudence</a:t>
          </a:r>
          <a:r>
            <a:rPr lang="fr-FR" dirty="0" smtClean="0"/>
            <a:t> </a:t>
          </a:r>
          <a:endParaRPr lang="fr-FR" dirty="0"/>
        </a:p>
      </dgm:t>
    </dgm:pt>
    <dgm:pt modelId="{0678EE0E-64A7-4CBE-A182-F997AA5B52BB}" type="parTrans" cxnId="{ABD7E497-626F-4E3F-9EF9-AE32C12CEDB4}">
      <dgm:prSet/>
      <dgm:spPr/>
      <dgm:t>
        <a:bodyPr/>
        <a:lstStyle/>
        <a:p>
          <a:endParaRPr lang="fr-FR"/>
        </a:p>
      </dgm:t>
    </dgm:pt>
    <dgm:pt modelId="{E06009CA-AC43-47CA-AE44-D90F67016439}" type="sibTrans" cxnId="{ABD7E497-626F-4E3F-9EF9-AE32C12CEDB4}">
      <dgm:prSet/>
      <dgm:spPr/>
      <dgm:t>
        <a:bodyPr/>
        <a:lstStyle/>
        <a:p>
          <a:endParaRPr lang="fr-FR"/>
        </a:p>
      </dgm:t>
    </dgm:pt>
    <dgm:pt modelId="{CD9F65E2-5BA4-417A-974A-F0A0FA518914}">
      <dgm:prSet phldrT="[Texte]"/>
      <dgm:spPr/>
      <dgm:t>
        <a:bodyPr/>
        <a:lstStyle/>
        <a:p>
          <a:r>
            <a:rPr lang="fr-FR" b="1" dirty="0" smtClean="0"/>
            <a:t>Principes généraux  du droit communautaire</a:t>
          </a:r>
          <a:endParaRPr lang="fr-FR" b="1" dirty="0"/>
        </a:p>
      </dgm:t>
    </dgm:pt>
    <dgm:pt modelId="{4C6FD02F-9A07-4B10-9621-47862F7B5F23}" type="parTrans" cxnId="{D7E96EC3-3940-4685-893B-2B49EAACE344}">
      <dgm:prSet/>
      <dgm:spPr/>
      <dgm:t>
        <a:bodyPr/>
        <a:lstStyle/>
        <a:p>
          <a:endParaRPr lang="fr-FR"/>
        </a:p>
      </dgm:t>
    </dgm:pt>
    <dgm:pt modelId="{4E63FB04-7EC9-4180-B25C-67A796A67F76}" type="sibTrans" cxnId="{D7E96EC3-3940-4685-893B-2B49EAACE344}">
      <dgm:prSet/>
      <dgm:spPr/>
      <dgm:t>
        <a:bodyPr/>
        <a:lstStyle/>
        <a:p>
          <a:endParaRPr lang="fr-FR"/>
        </a:p>
      </dgm:t>
    </dgm:pt>
    <dgm:pt modelId="{885B29E6-437A-4ADD-8D3C-6C715F26DEA5}">
      <dgm:prSet/>
      <dgm:spPr/>
      <dgm:t>
        <a:bodyPr/>
        <a:lstStyle/>
        <a:p>
          <a:r>
            <a:rPr lang="fr-FR" b="1" dirty="0" smtClean="0"/>
            <a:t>Droit conventionnel </a:t>
          </a:r>
          <a:endParaRPr lang="fr-FR" b="1" dirty="0"/>
        </a:p>
      </dgm:t>
    </dgm:pt>
    <dgm:pt modelId="{380169A0-5997-4439-AE16-36EFCEED4155}" type="parTrans" cxnId="{655CC8DA-969F-4107-8D97-0B1E7B027BB9}">
      <dgm:prSet/>
      <dgm:spPr/>
      <dgm:t>
        <a:bodyPr/>
        <a:lstStyle/>
        <a:p>
          <a:endParaRPr lang="fr-FR"/>
        </a:p>
      </dgm:t>
    </dgm:pt>
    <dgm:pt modelId="{6C8EEC41-734C-40C1-960A-FBDE139C8B06}" type="sibTrans" cxnId="{655CC8DA-969F-4107-8D97-0B1E7B027BB9}">
      <dgm:prSet/>
      <dgm:spPr/>
      <dgm:t>
        <a:bodyPr/>
        <a:lstStyle/>
        <a:p>
          <a:endParaRPr lang="fr-FR"/>
        </a:p>
      </dgm:t>
    </dgm:pt>
    <dgm:pt modelId="{D77DD78C-DC8E-41C6-8A93-9798B29F27C7}" type="pres">
      <dgm:prSet presAssocID="{361CB3D4-C959-4699-915A-D4A21D0B93D2}" presName="diagram" presStyleCnt="0">
        <dgm:presLayoutVars>
          <dgm:chPref val="1"/>
          <dgm:dir/>
          <dgm:animOne val="branch"/>
          <dgm:animLvl val="lvl"/>
          <dgm:resizeHandles/>
        </dgm:presLayoutVars>
      </dgm:prSet>
      <dgm:spPr/>
      <dgm:t>
        <a:bodyPr/>
        <a:lstStyle/>
        <a:p>
          <a:endParaRPr lang="fr-FR"/>
        </a:p>
      </dgm:t>
    </dgm:pt>
    <dgm:pt modelId="{8C9C438D-A12B-4ECF-BD7A-6BDE6ED631ED}" type="pres">
      <dgm:prSet presAssocID="{8CE63653-41C0-4E87-BB7E-B560CD68A31A}" presName="root" presStyleCnt="0"/>
      <dgm:spPr/>
    </dgm:pt>
    <dgm:pt modelId="{49926E0B-FC35-4D07-B1E4-7D68332E7C73}" type="pres">
      <dgm:prSet presAssocID="{8CE63653-41C0-4E87-BB7E-B560CD68A31A}" presName="rootComposite" presStyleCnt="0"/>
      <dgm:spPr/>
    </dgm:pt>
    <dgm:pt modelId="{3531F5F3-3FE7-4225-8175-4BC758D83822}" type="pres">
      <dgm:prSet presAssocID="{8CE63653-41C0-4E87-BB7E-B560CD68A31A}" presName="rootText" presStyleLbl="node1" presStyleIdx="0" presStyleCnt="2"/>
      <dgm:spPr/>
      <dgm:t>
        <a:bodyPr/>
        <a:lstStyle/>
        <a:p>
          <a:endParaRPr lang="fr-FR"/>
        </a:p>
      </dgm:t>
    </dgm:pt>
    <dgm:pt modelId="{012BEC82-B4DC-444D-ACF4-D9B47279F6FC}" type="pres">
      <dgm:prSet presAssocID="{8CE63653-41C0-4E87-BB7E-B560CD68A31A}" presName="rootConnector" presStyleLbl="node1" presStyleIdx="0" presStyleCnt="2"/>
      <dgm:spPr/>
      <dgm:t>
        <a:bodyPr/>
        <a:lstStyle/>
        <a:p>
          <a:endParaRPr lang="fr-FR"/>
        </a:p>
      </dgm:t>
    </dgm:pt>
    <dgm:pt modelId="{21E6595C-9A2B-4C7E-9276-CCBEF6CE6011}" type="pres">
      <dgm:prSet presAssocID="{8CE63653-41C0-4E87-BB7E-B560CD68A31A}" presName="childShape" presStyleCnt="0"/>
      <dgm:spPr/>
    </dgm:pt>
    <dgm:pt modelId="{C938344C-05C3-45EA-8E79-82F497E9E150}" type="pres">
      <dgm:prSet presAssocID="{8AF0B970-C175-4358-BB93-42CB8F23AC49}" presName="Name13" presStyleLbl="parChTrans1D2" presStyleIdx="0" presStyleCnt="5"/>
      <dgm:spPr/>
      <dgm:t>
        <a:bodyPr/>
        <a:lstStyle/>
        <a:p>
          <a:endParaRPr lang="fr-FR"/>
        </a:p>
      </dgm:t>
    </dgm:pt>
    <dgm:pt modelId="{4D910774-AE09-4F21-B0CC-120FD999A247}" type="pres">
      <dgm:prSet presAssocID="{6483B45E-E527-41BB-A533-CCE5FDEA85AE}" presName="childText" presStyleLbl="bgAcc1" presStyleIdx="0" presStyleCnt="5">
        <dgm:presLayoutVars>
          <dgm:bulletEnabled val="1"/>
        </dgm:presLayoutVars>
      </dgm:prSet>
      <dgm:spPr/>
      <dgm:t>
        <a:bodyPr/>
        <a:lstStyle/>
        <a:p>
          <a:endParaRPr lang="fr-FR"/>
        </a:p>
      </dgm:t>
    </dgm:pt>
    <dgm:pt modelId="{28C2B053-B854-4B11-954D-F49A82813C68}" type="pres">
      <dgm:prSet presAssocID="{0191F611-BD09-4348-BB0E-AA2C2391DAAE}" presName="Name13" presStyleLbl="parChTrans1D2" presStyleIdx="1" presStyleCnt="5"/>
      <dgm:spPr/>
      <dgm:t>
        <a:bodyPr/>
        <a:lstStyle/>
        <a:p>
          <a:endParaRPr lang="fr-FR"/>
        </a:p>
      </dgm:t>
    </dgm:pt>
    <dgm:pt modelId="{8A3FCBC1-8A20-4014-890D-8052F8C60651}" type="pres">
      <dgm:prSet presAssocID="{A52AD0EF-19E9-4805-B5D3-05DF493F5D24}" presName="childText" presStyleLbl="bgAcc1" presStyleIdx="1" presStyleCnt="5">
        <dgm:presLayoutVars>
          <dgm:bulletEnabled val="1"/>
        </dgm:presLayoutVars>
      </dgm:prSet>
      <dgm:spPr/>
      <dgm:t>
        <a:bodyPr/>
        <a:lstStyle/>
        <a:p>
          <a:endParaRPr lang="fr-FR"/>
        </a:p>
      </dgm:t>
    </dgm:pt>
    <dgm:pt modelId="{D3354268-0B38-4219-8E77-494BA9330B15}" type="pres">
      <dgm:prSet presAssocID="{380169A0-5997-4439-AE16-36EFCEED4155}" presName="Name13" presStyleLbl="parChTrans1D2" presStyleIdx="2" presStyleCnt="5"/>
      <dgm:spPr/>
      <dgm:t>
        <a:bodyPr/>
        <a:lstStyle/>
        <a:p>
          <a:endParaRPr lang="fr-FR"/>
        </a:p>
      </dgm:t>
    </dgm:pt>
    <dgm:pt modelId="{438002AB-3507-4EF9-94D7-60BEEF5B4DEB}" type="pres">
      <dgm:prSet presAssocID="{885B29E6-437A-4ADD-8D3C-6C715F26DEA5}" presName="childText" presStyleLbl="bgAcc1" presStyleIdx="2" presStyleCnt="5">
        <dgm:presLayoutVars>
          <dgm:bulletEnabled val="1"/>
        </dgm:presLayoutVars>
      </dgm:prSet>
      <dgm:spPr/>
      <dgm:t>
        <a:bodyPr/>
        <a:lstStyle/>
        <a:p>
          <a:endParaRPr lang="fr-FR"/>
        </a:p>
      </dgm:t>
    </dgm:pt>
    <dgm:pt modelId="{24EDE053-6927-418D-B7DD-665646690DA8}" type="pres">
      <dgm:prSet presAssocID="{F8FC1620-A525-40B3-BF4E-DB68C2A196EE}" presName="root" presStyleCnt="0"/>
      <dgm:spPr/>
    </dgm:pt>
    <dgm:pt modelId="{8144C2F4-873F-4BA1-A89C-0158BE68EE52}" type="pres">
      <dgm:prSet presAssocID="{F8FC1620-A525-40B3-BF4E-DB68C2A196EE}" presName="rootComposite" presStyleCnt="0"/>
      <dgm:spPr/>
    </dgm:pt>
    <dgm:pt modelId="{A63882A1-C088-4EF0-8802-29B2FECA3137}" type="pres">
      <dgm:prSet presAssocID="{F8FC1620-A525-40B3-BF4E-DB68C2A196EE}" presName="rootText" presStyleLbl="node1" presStyleIdx="1" presStyleCnt="2"/>
      <dgm:spPr/>
      <dgm:t>
        <a:bodyPr/>
        <a:lstStyle/>
        <a:p>
          <a:endParaRPr lang="fr-FR"/>
        </a:p>
      </dgm:t>
    </dgm:pt>
    <dgm:pt modelId="{6DC5C382-1020-40E1-8FA9-53ABB8473416}" type="pres">
      <dgm:prSet presAssocID="{F8FC1620-A525-40B3-BF4E-DB68C2A196EE}" presName="rootConnector" presStyleLbl="node1" presStyleIdx="1" presStyleCnt="2"/>
      <dgm:spPr/>
      <dgm:t>
        <a:bodyPr/>
        <a:lstStyle/>
        <a:p>
          <a:endParaRPr lang="fr-FR"/>
        </a:p>
      </dgm:t>
    </dgm:pt>
    <dgm:pt modelId="{543C766D-B264-4913-84B1-BA8109B14311}" type="pres">
      <dgm:prSet presAssocID="{F8FC1620-A525-40B3-BF4E-DB68C2A196EE}" presName="childShape" presStyleCnt="0"/>
      <dgm:spPr/>
    </dgm:pt>
    <dgm:pt modelId="{6397E7EB-BCA8-44EE-AB96-73DD1452A5F7}" type="pres">
      <dgm:prSet presAssocID="{0678EE0E-64A7-4CBE-A182-F997AA5B52BB}" presName="Name13" presStyleLbl="parChTrans1D2" presStyleIdx="3" presStyleCnt="5"/>
      <dgm:spPr/>
      <dgm:t>
        <a:bodyPr/>
        <a:lstStyle/>
        <a:p>
          <a:endParaRPr lang="fr-FR"/>
        </a:p>
      </dgm:t>
    </dgm:pt>
    <dgm:pt modelId="{67F31060-3D3F-4C6E-B5E2-FF6A19FE2629}" type="pres">
      <dgm:prSet presAssocID="{DB4435A9-AF57-4955-A16C-E9A08C13E477}" presName="childText" presStyleLbl="bgAcc1" presStyleIdx="3" presStyleCnt="5">
        <dgm:presLayoutVars>
          <dgm:bulletEnabled val="1"/>
        </dgm:presLayoutVars>
      </dgm:prSet>
      <dgm:spPr/>
      <dgm:t>
        <a:bodyPr/>
        <a:lstStyle/>
        <a:p>
          <a:endParaRPr lang="fr-FR"/>
        </a:p>
      </dgm:t>
    </dgm:pt>
    <dgm:pt modelId="{E0C50727-6535-4E96-87AE-5F13706F261E}" type="pres">
      <dgm:prSet presAssocID="{4C6FD02F-9A07-4B10-9621-47862F7B5F23}" presName="Name13" presStyleLbl="parChTrans1D2" presStyleIdx="4" presStyleCnt="5"/>
      <dgm:spPr/>
      <dgm:t>
        <a:bodyPr/>
        <a:lstStyle/>
        <a:p>
          <a:endParaRPr lang="fr-FR"/>
        </a:p>
      </dgm:t>
    </dgm:pt>
    <dgm:pt modelId="{DC020FB3-D27B-4A53-8256-660A1A46DC00}" type="pres">
      <dgm:prSet presAssocID="{CD9F65E2-5BA4-417A-974A-F0A0FA518914}" presName="childText" presStyleLbl="bgAcc1" presStyleIdx="4" presStyleCnt="5">
        <dgm:presLayoutVars>
          <dgm:bulletEnabled val="1"/>
        </dgm:presLayoutVars>
      </dgm:prSet>
      <dgm:spPr/>
      <dgm:t>
        <a:bodyPr/>
        <a:lstStyle/>
        <a:p>
          <a:endParaRPr lang="fr-FR"/>
        </a:p>
      </dgm:t>
    </dgm:pt>
  </dgm:ptLst>
  <dgm:cxnLst>
    <dgm:cxn modelId="{CC604A0A-446D-48A5-966B-64687F020B4C}" type="presOf" srcId="{4C6FD02F-9A07-4B10-9621-47862F7B5F23}" destId="{E0C50727-6535-4E96-87AE-5F13706F261E}" srcOrd="0" destOrd="0" presId="urn:microsoft.com/office/officeart/2005/8/layout/hierarchy3"/>
    <dgm:cxn modelId="{3F8B4289-3D68-4567-AA42-7BA842D1EDC2}" type="presOf" srcId="{0678EE0E-64A7-4CBE-A182-F997AA5B52BB}" destId="{6397E7EB-BCA8-44EE-AB96-73DD1452A5F7}" srcOrd="0" destOrd="0" presId="urn:microsoft.com/office/officeart/2005/8/layout/hierarchy3"/>
    <dgm:cxn modelId="{E309F82B-9B90-4513-B984-6BA2DEC71DAA}" srcId="{361CB3D4-C959-4699-915A-D4A21D0B93D2}" destId="{F8FC1620-A525-40B3-BF4E-DB68C2A196EE}" srcOrd="1" destOrd="0" parTransId="{78394944-B15D-47C9-8FD3-99C69BA615B1}" sibTransId="{49623922-53F4-4CD7-AC26-43233739505D}"/>
    <dgm:cxn modelId="{FBD940D9-5721-45F5-85D9-C75D49977283}" type="presOf" srcId="{380169A0-5997-4439-AE16-36EFCEED4155}" destId="{D3354268-0B38-4219-8E77-494BA9330B15}" srcOrd="0" destOrd="0" presId="urn:microsoft.com/office/officeart/2005/8/layout/hierarchy3"/>
    <dgm:cxn modelId="{DF202B1A-B7BE-42B6-BEAC-07AF817582CA}" type="presOf" srcId="{361CB3D4-C959-4699-915A-D4A21D0B93D2}" destId="{D77DD78C-DC8E-41C6-8A93-9798B29F27C7}" srcOrd="0" destOrd="0" presId="urn:microsoft.com/office/officeart/2005/8/layout/hierarchy3"/>
    <dgm:cxn modelId="{B684B505-8BA4-4B63-84E2-7B8C0B73B918}" type="presOf" srcId="{8CE63653-41C0-4E87-BB7E-B560CD68A31A}" destId="{012BEC82-B4DC-444D-ACF4-D9B47279F6FC}" srcOrd="1" destOrd="0" presId="urn:microsoft.com/office/officeart/2005/8/layout/hierarchy3"/>
    <dgm:cxn modelId="{FCDE0065-779D-4BB3-BADC-34249F68F114}" type="presOf" srcId="{DB4435A9-AF57-4955-A16C-E9A08C13E477}" destId="{67F31060-3D3F-4C6E-B5E2-FF6A19FE2629}" srcOrd="0" destOrd="0" presId="urn:microsoft.com/office/officeart/2005/8/layout/hierarchy3"/>
    <dgm:cxn modelId="{2B254F7B-715E-46AC-954F-9F10A767EB3B}" type="presOf" srcId="{F8FC1620-A525-40B3-BF4E-DB68C2A196EE}" destId="{A63882A1-C088-4EF0-8802-29B2FECA3137}" srcOrd="0" destOrd="0" presId="urn:microsoft.com/office/officeart/2005/8/layout/hierarchy3"/>
    <dgm:cxn modelId="{83A43934-41CB-428A-9C7B-7C552DBC9EE2}" type="presOf" srcId="{F8FC1620-A525-40B3-BF4E-DB68C2A196EE}" destId="{6DC5C382-1020-40E1-8FA9-53ABB8473416}" srcOrd="1" destOrd="0" presId="urn:microsoft.com/office/officeart/2005/8/layout/hierarchy3"/>
    <dgm:cxn modelId="{93C0A3CA-56B7-4C6E-91C1-5306064F86CA}" type="presOf" srcId="{0191F611-BD09-4348-BB0E-AA2C2391DAAE}" destId="{28C2B053-B854-4B11-954D-F49A82813C68}" srcOrd="0" destOrd="0" presId="urn:microsoft.com/office/officeart/2005/8/layout/hierarchy3"/>
    <dgm:cxn modelId="{14A57E8B-7BAA-40BB-AE89-BCABEA6E3D31}" type="presOf" srcId="{8CE63653-41C0-4E87-BB7E-B560CD68A31A}" destId="{3531F5F3-3FE7-4225-8175-4BC758D83822}" srcOrd="0" destOrd="0" presId="urn:microsoft.com/office/officeart/2005/8/layout/hierarchy3"/>
    <dgm:cxn modelId="{ABD7E497-626F-4E3F-9EF9-AE32C12CEDB4}" srcId="{F8FC1620-A525-40B3-BF4E-DB68C2A196EE}" destId="{DB4435A9-AF57-4955-A16C-E9A08C13E477}" srcOrd="0" destOrd="0" parTransId="{0678EE0E-64A7-4CBE-A182-F997AA5B52BB}" sibTransId="{E06009CA-AC43-47CA-AE44-D90F67016439}"/>
    <dgm:cxn modelId="{9E32BD70-F710-43A5-A9D4-14A9E0DA93A6}" type="presOf" srcId="{A52AD0EF-19E9-4805-B5D3-05DF493F5D24}" destId="{8A3FCBC1-8A20-4014-890D-8052F8C60651}" srcOrd="0" destOrd="0" presId="urn:microsoft.com/office/officeart/2005/8/layout/hierarchy3"/>
    <dgm:cxn modelId="{FD94AE39-E093-4840-A352-19FD92CE0BB3}" type="presOf" srcId="{885B29E6-437A-4ADD-8D3C-6C715F26DEA5}" destId="{438002AB-3507-4EF9-94D7-60BEEF5B4DEB}" srcOrd="0" destOrd="0" presId="urn:microsoft.com/office/officeart/2005/8/layout/hierarchy3"/>
    <dgm:cxn modelId="{B359E523-D697-4373-AD7E-9BB2084A46C6}" type="presOf" srcId="{6483B45E-E527-41BB-A533-CCE5FDEA85AE}" destId="{4D910774-AE09-4F21-B0CC-120FD999A247}" srcOrd="0" destOrd="0" presId="urn:microsoft.com/office/officeart/2005/8/layout/hierarchy3"/>
    <dgm:cxn modelId="{2F3C0D9C-2A70-40C2-9761-2C021AFDB637}" type="presOf" srcId="{8AF0B970-C175-4358-BB93-42CB8F23AC49}" destId="{C938344C-05C3-45EA-8E79-82F497E9E150}" srcOrd="0" destOrd="0" presId="urn:microsoft.com/office/officeart/2005/8/layout/hierarchy3"/>
    <dgm:cxn modelId="{4B9873E7-5943-45B2-8E60-D05DDD0C9C7F}" srcId="{8CE63653-41C0-4E87-BB7E-B560CD68A31A}" destId="{A52AD0EF-19E9-4805-B5D3-05DF493F5D24}" srcOrd="1" destOrd="0" parTransId="{0191F611-BD09-4348-BB0E-AA2C2391DAAE}" sibTransId="{01108439-B430-4EB8-970B-4152B4D11FD3}"/>
    <dgm:cxn modelId="{CBA453D6-AB66-4A31-A409-E648BA841469}" srcId="{8CE63653-41C0-4E87-BB7E-B560CD68A31A}" destId="{6483B45E-E527-41BB-A533-CCE5FDEA85AE}" srcOrd="0" destOrd="0" parTransId="{8AF0B970-C175-4358-BB93-42CB8F23AC49}" sibTransId="{FD55541B-1DD9-41B3-9EE3-2306F8CB53B9}"/>
    <dgm:cxn modelId="{D7E96EC3-3940-4685-893B-2B49EAACE344}" srcId="{F8FC1620-A525-40B3-BF4E-DB68C2A196EE}" destId="{CD9F65E2-5BA4-417A-974A-F0A0FA518914}" srcOrd="1" destOrd="0" parTransId="{4C6FD02F-9A07-4B10-9621-47862F7B5F23}" sibTransId="{4E63FB04-7EC9-4180-B25C-67A796A67F76}"/>
    <dgm:cxn modelId="{2495FDE7-3EA5-4B05-A7F5-E1B81F0A0E97}" type="presOf" srcId="{CD9F65E2-5BA4-417A-974A-F0A0FA518914}" destId="{DC020FB3-D27B-4A53-8256-660A1A46DC00}" srcOrd="0" destOrd="0" presId="urn:microsoft.com/office/officeart/2005/8/layout/hierarchy3"/>
    <dgm:cxn modelId="{655CC8DA-969F-4107-8D97-0B1E7B027BB9}" srcId="{8CE63653-41C0-4E87-BB7E-B560CD68A31A}" destId="{885B29E6-437A-4ADD-8D3C-6C715F26DEA5}" srcOrd="2" destOrd="0" parTransId="{380169A0-5997-4439-AE16-36EFCEED4155}" sibTransId="{6C8EEC41-734C-40C1-960A-FBDE139C8B06}"/>
    <dgm:cxn modelId="{CFF56128-9191-42FA-B4FB-9005BC8633DD}" srcId="{361CB3D4-C959-4699-915A-D4A21D0B93D2}" destId="{8CE63653-41C0-4E87-BB7E-B560CD68A31A}" srcOrd="0" destOrd="0" parTransId="{97E7C57B-7ABB-430C-892E-BA2ECC77F684}" sibTransId="{4E1ED6E4-6D1B-4068-AF08-B3D3501ADF64}"/>
    <dgm:cxn modelId="{F8822FA2-2BA6-406E-A42A-4D93E491EF76}" type="presParOf" srcId="{D77DD78C-DC8E-41C6-8A93-9798B29F27C7}" destId="{8C9C438D-A12B-4ECF-BD7A-6BDE6ED631ED}" srcOrd="0" destOrd="0" presId="urn:microsoft.com/office/officeart/2005/8/layout/hierarchy3"/>
    <dgm:cxn modelId="{8922A560-8776-4C3D-B2F1-78FA1EF9FE95}" type="presParOf" srcId="{8C9C438D-A12B-4ECF-BD7A-6BDE6ED631ED}" destId="{49926E0B-FC35-4D07-B1E4-7D68332E7C73}" srcOrd="0" destOrd="0" presId="urn:microsoft.com/office/officeart/2005/8/layout/hierarchy3"/>
    <dgm:cxn modelId="{BA7BDA8F-8A84-41CE-9733-0B99FE3C3F66}" type="presParOf" srcId="{49926E0B-FC35-4D07-B1E4-7D68332E7C73}" destId="{3531F5F3-3FE7-4225-8175-4BC758D83822}" srcOrd="0" destOrd="0" presId="urn:microsoft.com/office/officeart/2005/8/layout/hierarchy3"/>
    <dgm:cxn modelId="{5A80CD40-912E-482B-A324-537694B63A5F}" type="presParOf" srcId="{49926E0B-FC35-4D07-B1E4-7D68332E7C73}" destId="{012BEC82-B4DC-444D-ACF4-D9B47279F6FC}" srcOrd="1" destOrd="0" presId="urn:microsoft.com/office/officeart/2005/8/layout/hierarchy3"/>
    <dgm:cxn modelId="{B799A739-3A58-4ACE-9387-A5EB22CD926C}" type="presParOf" srcId="{8C9C438D-A12B-4ECF-BD7A-6BDE6ED631ED}" destId="{21E6595C-9A2B-4C7E-9276-CCBEF6CE6011}" srcOrd="1" destOrd="0" presId="urn:microsoft.com/office/officeart/2005/8/layout/hierarchy3"/>
    <dgm:cxn modelId="{2DC9864F-06B1-4EE1-AFA9-0CD47D870919}" type="presParOf" srcId="{21E6595C-9A2B-4C7E-9276-CCBEF6CE6011}" destId="{C938344C-05C3-45EA-8E79-82F497E9E150}" srcOrd="0" destOrd="0" presId="urn:microsoft.com/office/officeart/2005/8/layout/hierarchy3"/>
    <dgm:cxn modelId="{D11E7344-32FF-4250-9845-561B78655842}" type="presParOf" srcId="{21E6595C-9A2B-4C7E-9276-CCBEF6CE6011}" destId="{4D910774-AE09-4F21-B0CC-120FD999A247}" srcOrd="1" destOrd="0" presId="urn:microsoft.com/office/officeart/2005/8/layout/hierarchy3"/>
    <dgm:cxn modelId="{37612298-1411-454A-BCF2-CFC3B9642AB6}" type="presParOf" srcId="{21E6595C-9A2B-4C7E-9276-CCBEF6CE6011}" destId="{28C2B053-B854-4B11-954D-F49A82813C68}" srcOrd="2" destOrd="0" presId="urn:microsoft.com/office/officeart/2005/8/layout/hierarchy3"/>
    <dgm:cxn modelId="{7A9164F2-1270-4958-8D5C-8373A1738B47}" type="presParOf" srcId="{21E6595C-9A2B-4C7E-9276-CCBEF6CE6011}" destId="{8A3FCBC1-8A20-4014-890D-8052F8C60651}" srcOrd="3" destOrd="0" presId="urn:microsoft.com/office/officeart/2005/8/layout/hierarchy3"/>
    <dgm:cxn modelId="{C7C08C43-88FE-45B9-B5F3-F95CCFABC7C1}" type="presParOf" srcId="{21E6595C-9A2B-4C7E-9276-CCBEF6CE6011}" destId="{D3354268-0B38-4219-8E77-494BA9330B15}" srcOrd="4" destOrd="0" presId="urn:microsoft.com/office/officeart/2005/8/layout/hierarchy3"/>
    <dgm:cxn modelId="{21E63B8C-B3A4-491B-87CB-AA5AA618CB61}" type="presParOf" srcId="{21E6595C-9A2B-4C7E-9276-CCBEF6CE6011}" destId="{438002AB-3507-4EF9-94D7-60BEEF5B4DEB}" srcOrd="5" destOrd="0" presId="urn:microsoft.com/office/officeart/2005/8/layout/hierarchy3"/>
    <dgm:cxn modelId="{71166062-4803-45E8-A071-1503EB7BD4EE}" type="presParOf" srcId="{D77DD78C-DC8E-41C6-8A93-9798B29F27C7}" destId="{24EDE053-6927-418D-B7DD-665646690DA8}" srcOrd="1" destOrd="0" presId="urn:microsoft.com/office/officeart/2005/8/layout/hierarchy3"/>
    <dgm:cxn modelId="{E69CDFB9-8869-49B7-8221-4AF2BB3D1C6E}" type="presParOf" srcId="{24EDE053-6927-418D-B7DD-665646690DA8}" destId="{8144C2F4-873F-4BA1-A89C-0158BE68EE52}" srcOrd="0" destOrd="0" presId="urn:microsoft.com/office/officeart/2005/8/layout/hierarchy3"/>
    <dgm:cxn modelId="{3802A17B-1B2C-4788-B48A-4CD0C98F7A26}" type="presParOf" srcId="{8144C2F4-873F-4BA1-A89C-0158BE68EE52}" destId="{A63882A1-C088-4EF0-8802-29B2FECA3137}" srcOrd="0" destOrd="0" presId="urn:microsoft.com/office/officeart/2005/8/layout/hierarchy3"/>
    <dgm:cxn modelId="{C874C6E0-82E4-443A-9CE6-4169D2C5B7E4}" type="presParOf" srcId="{8144C2F4-873F-4BA1-A89C-0158BE68EE52}" destId="{6DC5C382-1020-40E1-8FA9-53ABB8473416}" srcOrd="1" destOrd="0" presId="urn:microsoft.com/office/officeart/2005/8/layout/hierarchy3"/>
    <dgm:cxn modelId="{ED315C79-BDE1-454B-A431-EB0643D541C6}" type="presParOf" srcId="{24EDE053-6927-418D-B7DD-665646690DA8}" destId="{543C766D-B264-4913-84B1-BA8109B14311}" srcOrd="1" destOrd="0" presId="urn:microsoft.com/office/officeart/2005/8/layout/hierarchy3"/>
    <dgm:cxn modelId="{A44FEAA4-D2DA-41AD-AA38-4270BEBC35DE}" type="presParOf" srcId="{543C766D-B264-4913-84B1-BA8109B14311}" destId="{6397E7EB-BCA8-44EE-AB96-73DD1452A5F7}" srcOrd="0" destOrd="0" presId="urn:microsoft.com/office/officeart/2005/8/layout/hierarchy3"/>
    <dgm:cxn modelId="{76CFC9D6-BBA6-4808-BF3C-16E02039E7B1}" type="presParOf" srcId="{543C766D-B264-4913-84B1-BA8109B14311}" destId="{67F31060-3D3F-4C6E-B5E2-FF6A19FE2629}" srcOrd="1" destOrd="0" presId="urn:microsoft.com/office/officeart/2005/8/layout/hierarchy3"/>
    <dgm:cxn modelId="{6FE30908-B771-46FC-A30A-D63B90DD710B}" type="presParOf" srcId="{543C766D-B264-4913-84B1-BA8109B14311}" destId="{E0C50727-6535-4E96-87AE-5F13706F261E}" srcOrd="2" destOrd="0" presId="urn:microsoft.com/office/officeart/2005/8/layout/hierarchy3"/>
    <dgm:cxn modelId="{597FB01D-7824-4C02-AC35-3FA3065E0B07}" type="presParOf" srcId="{543C766D-B264-4913-84B1-BA8109B14311}" destId="{DC020FB3-D27B-4A53-8256-660A1A46DC00}" srcOrd="3" destOrd="0" presId="urn:microsoft.com/office/officeart/2005/8/layout/hierarchy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087FD3-4AFE-4934-A1F4-AE3D09E68C2D}" type="datetimeFigureOut">
              <a:rPr lang="fr-FR" smtClean="0"/>
              <a:pPr/>
              <a:t>09/05/2013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A5450C-2057-4E35-AF1A-59F8C0E55196}"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724DC26C-847F-460F-A1E1-4B6CA0501E25}" type="datetime1">
              <a:rPr lang="fr-FR" smtClean="0"/>
              <a:pPr/>
              <a:t>09/05/2013</a:t>
            </a:fld>
            <a:endParaRPr lang="fr-FR" dirty="0"/>
          </a:p>
        </p:txBody>
      </p:sp>
      <p:sp>
        <p:nvSpPr>
          <p:cNvPr id="19" name="Espace réservé du pied de page 18"/>
          <p:cNvSpPr>
            <a:spLocks noGrp="1"/>
          </p:cNvSpPr>
          <p:nvPr>
            <p:ph type="ftr" sz="quarter" idx="11"/>
          </p:nvPr>
        </p:nvSpPr>
        <p:spPr/>
        <p:txBody>
          <a:bodyPr/>
          <a:lstStyle/>
          <a:p>
            <a:endParaRPr lang="fr-FR" dirty="0"/>
          </a:p>
        </p:txBody>
      </p:sp>
      <p:sp>
        <p:nvSpPr>
          <p:cNvPr id="27" name="Espace réservé du numéro de diapositive 26"/>
          <p:cNvSpPr>
            <a:spLocks noGrp="1"/>
          </p:cNvSpPr>
          <p:nvPr>
            <p:ph type="sldNum" sz="quarter" idx="12"/>
          </p:nvPr>
        </p:nvSpPr>
        <p:spPr/>
        <p:txBody>
          <a:bodyPr/>
          <a:lstStyle/>
          <a:p>
            <a:fld id="{E854647E-614B-4DE7-8B6F-F5AD1293CEE0}" type="slidenum">
              <a:rPr lang="fr-FR" smtClean="0"/>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A1FCBF1-E7A0-426E-9B92-9234A56EE8B4}" type="datetime1">
              <a:rPr lang="fr-FR" smtClean="0"/>
              <a:pPr/>
              <a:t>09/05/2013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854647E-614B-4DE7-8B6F-F5AD1293CEE0}"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0011617-7A86-4213-BA21-7F03F8EE0C1C}" type="datetime1">
              <a:rPr lang="fr-FR" smtClean="0"/>
              <a:pPr/>
              <a:t>09/05/2013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854647E-614B-4DE7-8B6F-F5AD1293CEE0}"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4B2D44E-F382-4D31-AEFC-971539301629}" type="datetime1">
              <a:rPr lang="fr-FR" smtClean="0"/>
              <a:pPr/>
              <a:t>09/05/2013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854647E-614B-4DE7-8B6F-F5AD1293CEE0}"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0BB6FD04-C8A9-48A8-913A-72494528B209}" type="datetime1">
              <a:rPr lang="fr-FR" smtClean="0"/>
              <a:pPr/>
              <a:t>09/05/2013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854647E-614B-4DE7-8B6F-F5AD1293CEE0}" type="slidenum">
              <a:rPr lang="fr-FR" smtClean="0"/>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18B4E577-3A9A-41EF-9E8B-11A77CEE27E3}" type="datetime1">
              <a:rPr lang="fr-FR" smtClean="0"/>
              <a:pPr/>
              <a:t>09/05/2013</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E854647E-614B-4DE7-8B6F-F5AD1293CEE0}"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D0422C29-10E8-49B0-9CCA-4DF6723612E8}" type="datetime1">
              <a:rPr lang="fr-FR" smtClean="0"/>
              <a:pPr/>
              <a:t>09/05/2013</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E854647E-614B-4DE7-8B6F-F5AD1293CEE0}"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7B8997A4-66E8-44CC-98DE-138F9F3F7B3D}" type="datetime1">
              <a:rPr lang="fr-FR" smtClean="0"/>
              <a:pPr/>
              <a:t>09/05/2013</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E854647E-614B-4DE7-8B6F-F5AD1293CEE0}"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8A0BBE3-CFCF-4827-89CD-FD3D0EA5A2D1}" type="datetime1">
              <a:rPr lang="fr-FR" smtClean="0"/>
              <a:pPr/>
              <a:t>09/05/2013</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E854647E-614B-4DE7-8B6F-F5AD1293CEE0}"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4E86175F-1C59-4C56-B3C8-A25556D64D1D}" type="datetime1">
              <a:rPr lang="fr-FR" smtClean="0"/>
              <a:pPr/>
              <a:t>09/05/2013</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E854647E-614B-4DE7-8B6F-F5AD1293CEE0}"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832D4558-9D8B-42A6-9E8C-CC2EEAC570E1}" type="datetime1">
              <a:rPr lang="fr-FR" smtClean="0"/>
              <a:pPr/>
              <a:t>09/05/2013</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a:xfrm>
            <a:off x="8077200" y="6356350"/>
            <a:ext cx="609600" cy="365125"/>
          </a:xfrm>
        </p:spPr>
        <p:txBody>
          <a:bodyPr/>
          <a:lstStyle/>
          <a:p>
            <a:fld id="{E854647E-614B-4DE7-8B6F-F5AD1293CEE0}" type="slidenum">
              <a:rPr lang="fr-FR" smtClean="0"/>
              <a:pPr/>
              <a:t>‹N°›</a:t>
            </a:fld>
            <a:endParaRPr lang="fr-FR" dirty="0"/>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dirty="0"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F3A9497-57C2-4437-AC10-5EBB54EAA72C}" type="datetime1">
              <a:rPr lang="fr-FR" smtClean="0"/>
              <a:pPr/>
              <a:t>09/05/2013</a:t>
            </a:fld>
            <a:endParaRPr lang="fr-FR" dirty="0"/>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dirty="0"/>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854647E-614B-4DE7-8B6F-F5AD1293CEE0}" type="slidenum">
              <a:rPr lang="fr-FR" smtClean="0"/>
              <a:pPr/>
              <a:t>‹N°›</a:t>
            </a:fld>
            <a:endParaRPr lang="fr-FR" dirty="0"/>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a:r>
              <a:rPr lang="fr-FR" dirty="0" smtClean="0">
                <a:solidFill>
                  <a:schemeClr val="tx1">
                    <a:lumMod val="95000"/>
                  </a:schemeClr>
                </a:solidFill>
              </a:rPr>
              <a:t>INSTITUTIONS &amp; DROIT COMMUNAUTAIRE</a:t>
            </a:r>
            <a:endParaRPr lang="fr-FR" dirty="0">
              <a:solidFill>
                <a:schemeClr val="tx1">
                  <a:lumMod val="95000"/>
                </a:schemeClr>
              </a:solidFill>
            </a:endParaRPr>
          </a:p>
        </p:txBody>
      </p:sp>
      <p:sp>
        <p:nvSpPr>
          <p:cNvPr id="3" name="Sous-titre 2"/>
          <p:cNvSpPr>
            <a:spLocks noGrp="1"/>
          </p:cNvSpPr>
          <p:nvPr>
            <p:ph type="subTitle" idx="1"/>
          </p:nvPr>
        </p:nvSpPr>
        <p:spPr/>
        <p:txBody>
          <a:bodyPr>
            <a:normAutofit/>
          </a:bodyPr>
          <a:lstStyle/>
          <a:p>
            <a:endParaRPr lang="fr-FR" dirty="0" smtClean="0"/>
          </a:p>
          <a:p>
            <a:pPr algn="ctr"/>
            <a:r>
              <a:rPr lang="fr-FR" dirty="0" smtClean="0">
                <a:solidFill>
                  <a:schemeClr val="bg1">
                    <a:lumMod val="85000"/>
                    <a:lumOff val="15000"/>
                  </a:schemeClr>
                </a:solidFill>
              </a:rPr>
              <a:t>2012</a:t>
            </a:r>
            <a:endParaRPr lang="fr-FR" dirty="0" smtClean="0">
              <a:solidFill>
                <a:schemeClr val="bg1">
                  <a:lumMod val="85000"/>
                  <a:lumOff val="15000"/>
                </a:schemeClr>
              </a:solidFill>
            </a:endParaRPr>
          </a:p>
          <a:p>
            <a:r>
              <a:rPr lang="fr-FR" dirty="0" smtClean="0">
                <a:solidFill>
                  <a:srgbClr val="FFC000"/>
                </a:solidFill>
              </a:rPr>
              <a:t>Mr. MAHMOUDIA</a:t>
            </a:r>
          </a:p>
          <a:p>
            <a:pPr algn="ctr"/>
            <a:endParaRPr lang="fr-FR" dirty="0">
              <a:solidFill>
                <a:schemeClr val="accent2">
                  <a:lumMod val="50000"/>
                </a:schemeClr>
              </a:solidFill>
            </a:endParaRPr>
          </a:p>
        </p:txBody>
      </p:sp>
      <p:sp>
        <p:nvSpPr>
          <p:cNvPr id="4" name="Espace réservé du numéro de diapositive 3"/>
          <p:cNvSpPr>
            <a:spLocks noGrp="1"/>
          </p:cNvSpPr>
          <p:nvPr>
            <p:ph type="sldNum" sz="quarter" idx="12"/>
          </p:nvPr>
        </p:nvSpPr>
        <p:spPr/>
        <p:txBody>
          <a:bodyPr/>
          <a:lstStyle/>
          <a:p>
            <a:fld id="{E854647E-614B-4DE7-8B6F-F5AD1293CEE0}" type="slidenum">
              <a:rPr lang="fr-FR" smtClean="0"/>
              <a:pPr/>
              <a:t>1</a:t>
            </a:fld>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847928"/>
          </a:xfrm>
        </p:spPr>
        <p:txBody>
          <a:bodyPr/>
          <a:lstStyle/>
          <a:p>
            <a:r>
              <a:rPr lang="fr-FR" dirty="0" smtClean="0"/>
              <a:t> Traditionnellement ces sources peuvent être classées en deux catégories: </a:t>
            </a:r>
          </a:p>
          <a:p>
            <a:endParaRPr lang="fr-FR" dirty="0" smtClean="0"/>
          </a:p>
          <a:p>
            <a:pPr>
              <a:buNone/>
            </a:pPr>
            <a:r>
              <a:rPr lang="fr-FR" dirty="0" smtClean="0"/>
              <a:t> </a:t>
            </a:r>
          </a:p>
          <a:p>
            <a:endParaRPr lang="fr-FR" dirty="0"/>
          </a:p>
        </p:txBody>
      </p:sp>
      <p:sp>
        <p:nvSpPr>
          <p:cNvPr id="4" name="Espace réservé du numéro de diapositive 3"/>
          <p:cNvSpPr>
            <a:spLocks noGrp="1"/>
          </p:cNvSpPr>
          <p:nvPr>
            <p:ph type="sldNum" sz="quarter" idx="12"/>
          </p:nvPr>
        </p:nvSpPr>
        <p:spPr/>
        <p:txBody>
          <a:bodyPr/>
          <a:lstStyle/>
          <a:p>
            <a:fld id="{E854647E-614B-4DE7-8B6F-F5AD1293CEE0}" type="slidenum">
              <a:rPr lang="fr-FR" smtClean="0"/>
              <a:pPr/>
              <a:t>10</a:t>
            </a:fld>
            <a:endParaRPr lang="fr-FR" dirty="0"/>
          </a:p>
        </p:txBody>
      </p:sp>
      <p:graphicFrame>
        <p:nvGraphicFramePr>
          <p:cNvPr id="5" name="Diagramme 4"/>
          <p:cNvGraphicFramePr/>
          <p:nvPr/>
        </p:nvGraphicFramePr>
        <p:xfrm>
          <a:off x="1524000" y="1772816"/>
          <a:ext cx="6504384"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32656"/>
            <a:ext cx="8229600" cy="564672"/>
          </a:xfrm>
        </p:spPr>
        <p:txBody>
          <a:bodyPr>
            <a:normAutofit fontScale="90000"/>
          </a:bodyPr>
          <a:lstStyle/>
          <a:p>
            <a:r>
              <a:rPr lang="fr-FR" b="1" dirty="0" smtClean="0"/>
              <a:t>I. Sources écrites</a:t>
            </a:r>
            <a:endParaRPr lang="fr-FR" b="1" dirty="0"/>
          </a:p>
        </p:txBody>
      </p:sp>
      <p:sp>
        <p:nvSpPr>
          <p:cNvPr id="3" name="Espace réservé du contenu 2"/>
          <p:cNvSpPr>
            <a:spLocks noGrp="1"/>
          </p:cNvSpPr>
          <p:nvPr>
            <p:ph idx="1"/>
          </p:nvPr>
        </p:nvSpPr>
        <p:spPr>
          <a:xfrm>
            <a:off x="457200" y="1196752"/>
            <a:ext cx="8229600" cy="5127848"/>
          </a:xfrm>
        </p:spPr>
        <p:txBody>
          <a:bodyPr/>
          <a:lstStyle/>
          <a:p>
            <a:pPr marL="514350" indent="-514350">
              <a:buAutoNum type="arabicPeriod"/>
            </a:pPr>
            <a:r>
              <a:rPr lang="fr-FR" b="1" dirty="0" smtClean="0"/>
              <a:t>Droit originaire ou primaire</a:t>
            </a:r>
          </a:p>
          <a:p>
            <a:pPr marL="514350" indent="-514350"/>
            <a:r>
              <a:rPr lang="fr-FR" b="1" dirty="0" smtClean="0"/>
              <a:t> </a:t>
            </a:r>
            <a:r>
              <a:rPr lang="fr-FR" dirty="0" smtClean="0"/>
              <a:t>Il regroupe plusieurs catégories de Traités</a:t>
            </a:r>
          </a:p>
          <a:p>
            <a:pPr marL="514350" indent="-514350">
              <a:buNone/>
            </a:pPr>
            <a:endParaRPr lang="fr-FR" dirty="0"/>
          </a:p>
        </p:txBody>
      </p:sp>
      <p:sp>
        <p:nvSpPr>
          <p:cNvPr id="4" name="Espace réservé du numéro de diapositive 3"/>
          <p:cNvSpPr>
            <a:spLocks noGrp="1"/>
          </p:cNvSpPr>
          <p:nvPr>
            <p:ph type="sldNum" sz="quarter" idx="12"/>
          </p:nvPr>
        </p:nvSpPr>
        <p:spPr/>
        <p:txBody>
          <a:bodyPr/>
          <a:lstStyle/>
          <a:p>
            <a:fld id="{E854647E-614B-4DE7-8B6F-F5AD1293CEE0}" type="slidenum">
              <a:rPr lang="fr-FR" smtClean="0"/>
              <a:pPr/>
              <a:t>11</a:t>
            </a:fld>
            <a:endParaRPr lang="fr-FR" dirty="0"/>
          </a:p>
        </p:txBody>
      </p:sp>
      <p:grpSp>
        <p:nvGrpSpPr>
          <p:cNvPr id="6" name="Groupe 5"/>
          <p:cNvGrpSpPr/>
          <p:nvPr/>
        </p:nvGrpSpPr>
        <p:grpSpPr>
          <a:xfrm>
            <a:off x="1547664" y="2134889"/>
            <a:ext cx="6096000" cy="4059932"/>
            <a:chOff x="1547664" y="2134889"/>
            <a:chExt cx="6096000" cy="4059932"/>
          </a:xfrm>
        </p:grpSpPr>
        <p:sp>
          <p:nvSpPr>
            <p:cNvPr id="7" name="Forme libre 6"/>
            <p:cNvSpPr/>
            <p:nvPr/>
          </p:nvSpPr>
          <p:spPr>
            <a:xfrm>
              <a:off x="3742223" y="2232720"/>
              <a:ext cx="3901441" cy="782638"/>
            </a:xfrm>
            <a:custGeom>
              <a:avLst/>
              <a:gdLst>
                <a:gd name="connsiteX0" fmla="*/ 130442 w 782637"/>
                <a:gd name="connsiteY0" fmla="*/ 0 h 3901440"/>
                <a:gd name="connsiteX1" fmla="*/ 652195 w 782637"/>
                <a:gd name="connsiteY1" fmla="*/ 0 h 3901440"/>
                <a:gd name="connsiteX2" fmla="*/ 744431 w 782637"/>
                <a:gd name="connsiteY2" fmla="*/ 38206 h 3901440"/>
                <a:gd name="connsiteX3" fmla="*/ 782636 w 782637"/>
                <a:gd name="connsiteY3" fmla="*/ 130443 h 3901440"/>
                <a:gd name="connsiteX4" fmla="*/ 782637 w 782637"/>
                <a:gd name="connsiteY4" fmla="*/ 3901440 h 3901440"/>
                <a:gd name="connsiteX5" fmla="*/ 782637 w 782637"/>
                <a:gd name="connsiteY5" fmla="*/ 3901440 h 3901440"/>
                <a:gd name="connsiteX6" fmla="*/ 782637 w 782637"/>
                <a:gd name="connsiteY6" fmla="*/ 3901440 h 3901440"/>
                <a:gd name="connsiteX7" fmla="*/ 0 w 782637"/>
                <a:gd name="connsiteY7" fmla="*/ 3901440 h 3901440"/>
                <a:gd name="connsiteX8" fmla="*/ 0 w 782637"/>
                <a:gd name="connsiteY8" fmla="*/ 3901440 h 3901440"/>
                <a:gd name="connsiteX9" fmla="*/ 0 w 782637"/>
                <a:gd name="connsiteY9" fmla="*/ 3901440 h 3901440"/>
                <a:gd name="connsiteX10" fmla="*/ 0 w 782637"/>
                <a:gd name="connsiteY10" fmla="*/ 130442 h 3901440"/>
                <a:gd name="connsiteX11" fmla="*/ 38206 w 782637"/>
                <a:gd name="connsiteY11" fmla="*/ 38206 h 3901440"/>
                <a:gd name="connsiteX12" fmla="*/ 130443 w 782637"/>
                <a:gd name="connsiteY12" fmla="*/ 1 h 3901440"/>
                <a:gd name="connsiteX13" fmla="*/ 130442 w 782637"/>
                <a:gd name="connsiteY13" fmla="*/ 0 h 3901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82637" h="3901440">
                  <a:moveTo>
                    <a:pt x="782637" y="650254"/>
                  </a:moveTo>
                  <a:lnTo>
                    <a:pt x="782637" y="3251186"/>
                  </a:lnTo>
                  <a:cubicBezTo>
                    <a:pt x="782637" y="3423641"/>
                    <a:pt x="779880" y="3589038"/>
                    <a:pt x="774973" y="3710981"/>
                  </a:cubicBezTo>
                  <a:cubicBezTo>
                    <a:pt x="770065" y="3832929"/>
                    <a:pt x="763410" y="3901438"/>
                    <a:pt x="756470" y="3901433"/>
                  </a:cubicBezTo>
                  <a:cubicBezTo>
                    <a:pt x="504313" y="3901433"/>
                    <a:pt x="252157" y="3901438"/>
                    <a:pt x="0" y="3901438"/>
                  </a:cubicBezTo>
                  <a:lnTo>
                    <a:pt x="0" y="3901438"/>
                  </a:lnTo>
                  <a:lnTo>
                    <a:pt x="0" y="3901438"/>
                  </a:lnTo>
                  <a:lnTo>
                    <a:pt x="0" y="2"/>
                  </a:lnTo>
                  <a:lnTo>
                    <a:pt x="0" y="2"/>
                  </a:lnTo>
                  <a:lnTo>
                    <a:pt x="0" y="2"/>
                  </a:lnTo>
                  <a:lnTo>
                    <a:pt x="756470" y="2"/>
                  </a:lnTo>
                  <a:cubicBezTo>
                    <a:pt x="763410" y="2"/>
                    <a:pt x="770066" y="68511"/>
                    <a:pt x="774973" y="190459"/>
                  </a:cubicBezTo>
                  <a:cubicBezTo>
                    <a:pt x="779880" y="312407"/>
                    <a:pt x="782637" y="477799"/>
                    <a:pt x="782637" y="650259"/>
                  </a:cubicBezTo>
                  <a:lnTo>
                    <a:pt x="782637" y="650254"/>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3341" tIns="64875" rIns="91545" bIns="64876" numCol="1" spcCol="1270" anchor="ctr" anchorCtr="0">
              <a:noAutofit/>
            </a:bodyPr>
            <a:lstStyle/>
            <a:p>
              <a:pPr marL="114300" lvl="1" indent="-114300" algn="l" defTabSz="622300">
                <a:lnSpc>
                  <a:spcPct val="90000"/>
                </a:lnSpc>
                <a:spcBef>
                  <a:spcPct val="0"/>
                </a:spcBef>
                <a:spcAft>
                  <a:spcPct val="15000"/>
                </a:spcAft>
                <a:buChar char="••"/>
              </a:pPr>
              <a:r>
                <a:rPr lang="fr-FR" sz="1400" kern="1200" dirty="0" smtClean="0"/>
                <a:t>CECA, Paris 1951</a:t>
              </a:r>
              <a:endParaRPr lang="fr-FR" sz="1400" kern="1200" dirty="0"/>
            </a:p>
            <a:p>
              <a:pPr marL="114300" lvl="1" indent="-114300" algn="l" defTabSz="622300">
                <a:lnSpc>
                  <a:spcPct val="90000"/>
                </a:lnSpc>
                <a:spcBef>
                  <a:spcPct val="0"/>
                </a:spcBef>
                <a:spcAft>
                  <a:spcPct val="15000"/>
                </a:spcAft>
                <a:buChar char="••"/>
              </a:pPr>
              <a:r>
                <a:rPr lang="fr-FR" sz="1400" kern="1200" dirty="0" smtClean="0"/>
                <a:t> CEE, Rome 1958</a:t>
              </a:r>
              <a:endParaRPr lang="fr-FR" sz="1400" kern="1200" dirty="0"/>
            </a:p>
          </p:txBody>
        </p:sp>
        <p:sp>
          <p:nvSpPr>
            <p:cNvPr id="8" name="Forme libre 7"/>
            <p:cNvSpPr/>
            <p:nvPr/>
          </p:nvSpPr>
          <p:spPr>
            <a:xfrm>
              <a:off x="1547664" y="2134889"/>
              <a:ext cx="2194560" cy="978296"/>
            </a:xfrm>
            <a:custGeom>
              <a:avLst/>
              <a:gdLst>
                <a:gd name="connsiteX0" fmla="*/ 0 w 2194560"/>
                <a:gd name="connsiteY0" fmla="*/ 163053 h 978296"/>
                <a:gd name="connsiteX1" fmla="*/ 47757 w 2194560"/>
                <a:gd name="connsiteY1" fmla="*/ 47757 h 978296"/>
                <a:gd name="connsiteX2" fmla="*/ 163053 w 2194560"/>
                <a:gd name="connsiteY2" fmla="*/ 0 h 978296"/>
                <a:gd name="connsiteX3" fmla="*/ 2031507 w 2194560"/>
                <a:gd name="connsiteY3" fmla="*/ 0 h 978296"/>
                <a:gd name="connsiteX4" fmla="*/ 2146803 w 2194560"/>
                <a:gd name="connsiteY4" fmla="*/ 47757 h 978296"/>
                <a:gd name="connsiteX5" fmla="*/ 2194560 w 2194560"/>
                <a:gd name="connsiteY5" fmla="*/ 163053 h 978296"/>
                <a:gd name="connsiteX6" fmla="*/ 2194560 w 2194560"/>
                <a:gd name="connsiteY6" fmla="*/ 815243 h 978296"/>
                <a:gd name="connsiteX7" fmla="*/ 2146803 w 2194560"/>
                <a:gd name="connsiteY7" fmla="*/ 930539 h 978296"/>
                <a:gd name="connsiteX8" fmla="*/ 2031507 w 2194560"/>
                <a:gd name="connsiteY8" fmla="*/ 978296 h 978296"/>
                <a:gd name="connsiteX9" fmla="*/ 163053 w 2194560"/>
                <a:gd name="connsiteY9" fmla="*/ 978296 h 978296"/>
                <a:gd name="connsiteX10" fmla="*/ 47757 w 2194560"/>
                <a:gd name="connsiteY10" fmla="*/ 930539 h 978296"/>
                <a:gd name="connsiteX11" fmla="*/ 0 w 2194560"/>
                <a:gd name="connsiteY11" fmla="*/ 815243 h 978296"/>
                <a:gd name="connsiteX12" fmla="*/ 0 w 2194560"/>
                <a:gd name="connsiteY12" fmla="*/ 163053 h 978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94560" h="978296">
                  <a:moveTo>
                    <a:pt x="0" y="163053"/>
                  </a:moveTo>
                  <a:cubicBezTo>
                    <a:pt x="0" y="119809"/>
                    <a:pt x="17179" y="78335"/>
                    <a:pt x="47757" y="47757"/>
                  </a:cubicBezTo>
                  <a:cubicBezTo>
                    <a:pt x="78335" y="17179"/>
                    <a:pt x="119809" y="0"/>
                    <a:pt x="163053" y="0"/>
                  </a:cubicBezTo>
                  <a:lnTo>
                    <a:pt x="2031507" y="0"/>
                  </a:lnTo>
                  <a:cubicBezTo>
                    <a:pt x="2074751" y="0"/>
                    <a:pt x="2116225" y="17179"/>
                    <a:pt x="2146803" y="47757"/>
                  </a:cubicBezTo>
                  <a:cubicBezTo>
                    <a:pt x="2177381" y="78335"/>
                    <a:pt x="2194560" y="119809"/>
                    <a:pt x="2194560" y="163053"/>
                  </a:cubicBezTo>
                  <a:lnTo>
                    <a:pt x="2194560" y="815243"/>
                  </a:lnTo>
                  <a:cubicBezTo>
                    <a:pt x="2194560" y="858487"/>
                    <a:pt x="2177381" y="899961"/>
                    <a:pt x="2146803" y="930539"/>
                  </a:cubicBezTo>
                  <a:cubicBezTo>
                    <a:pt x="2116225" y="961117"/>
                    <a:pt x="2074751" y="978296"/>
                    <a:pt x="2031507" y="978296"/>
                  </a:cubicBezTo>
                  <a:lnTo>
                    <a:pt x="163053" y="978296"/>
                  </a:lnTo>
                  <a:cubicBezTo>
                    <a:pt x="119809" y="978296"/>
                    <a:pt x="78335" y="961117"/>
                    <a:pt x="47757" y="930539"/>
                  </a:cubicBezTo>
                  <a:cubicBezTo>
                    <a:pt x="17179" y="899961"/>
                    <a:pt x="0" y="858487"/>
                    <a:pt x="0" y="815243"/>
                  </a:cubicBezTo>
                  <a:lnTo>
                    <a:pt x="0" y="16305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0146" tIns="83951" rIns="120146" bIns="83951" numCol="1" spcCol="1270" anchor="ctr" anchorCtr="0">
              <a:noAutofit/>
            </a:bodyPr>
            <a:lstStyle/>
            <a:p>
              <a:pPr lvl="0" algn="ctr" defTabSz="844550">
                <a:lnSpc>
                  <a:spcPct val="90000"/>
                </a:lnSpc>
                <a:spcBef>
                  <a:spcPct val="0"/>
                </a:spcBef>
                <a:spcAft>
                  <a:spcPct val="35000"/>
                </a:spcAft>
              </a:pPr>
              <a:r>
                <a:rPr lang="fr-FR" sz="1900" kern="1200" dirty="0" smtClean="0"/>
                <a:t>Les trois Traités fondateurs </a:t>
              </a:r>
              <a:endParaRPr lang="fr-FR" sz="1900" kern="1200" dirty="0"/>
            </a:p>
          </p:txBody>
        </p:sp>
        <p:sp>
          <p:nvSpPr>
            <p:cNvPr id="9" name="Forme libre 8"/>
            <p:cNvSpPr/>
            <p:nvPr/>
          </p:nvSpPr>
          <p:spPr>
            <a:xfrm>
              <a:off x="3742223" y="3259932"/>
              <a:ext cx="3901441" cy="745132"/>
            </a:xfrm>
            <a:custGeom>
              <a:avLst/>
              <a:gdLst>
                <a:gd name="connsiteX0" fmla="*/ 130442 w 782637"/>
                <a:gd name="connsiteY0" fmla="*/ 0 h 3901440"/>
                <a:gd name="connsiteX1" fmla="*/ 652195 w 782637"/>
                <a:gd name="connsiteY1" fmla="*/ 0 h 3901440"/>
                <a:gd name="connsiteX2" fmla="*/ 744431 w 782637"/>
                <a:gd name="connsiteY2" fmla="*/ 38206 h 3901440"/>
                <a:gd name="connsiteX3" fmla="*/ 782636 w 782637"/>
                <a:gd name="connsiteY3" fmla="*/ 130443 h 3901440"/>
                <a:gd name="connsiteX4" fmla="*/ 782637 w 782637"/>
                <a:gd name="connsiteY4" fmla="*/ 3901440 h 3901440"/>
                <a:gd name="connsiteX5" fmla="*/ 782637 w 782637"/>
                <a:gd name="connsiteY5" fmla="*/ 3901440 h 3901440"/>
                <a:gd name="connsiteX6" fmla="*/ 782637 w 782637"/>
                <a:gd name="connsiteY6" fmla="*/ 3901440 h 3901440"/>
                <a:gd name="connsiteX7" fmla="*/ 0 w 782637"/>
                <a:gd name="connsiteY7" fmla="*/ 3901440 h 3901440"/>
                <a:gd name="connsiteX8" fmla="*/ 0 w 782637"/>
                <a:gd name="connsiteY8" fmla="*/ 3901440 h 3901440"/>
                <a:gd name="connsiteX9" fmla="*/ 0 w 782637"/>
                <a:gd name="connsiteY9" fmla="*/ 3901440 h 3901440"/>
                <a:gd name="connsiteX10" fmla="*/ 0 w 782637"/>
                <a:gd name="connsiteY10" fmla="*/ 130442 h 3901440"/>
                <a:gd name="connsiteX11" fmla="*/ 38206 w 782637"/>
                <a:gd name="connsiteY11" fmla="*/ 38206 h 3901440"/>
                <a:gd name="connsiteX12" fmla="*/ 130443 w 782637"/>
                <a:gd name="connsiteY12" fmla="*/ 1 h 3901440"/>
                <a:gd name="connsiteX13" fmla="*/ 130442 w 782637"/>
                <a:gd name="connsiteY13" fmla="*/ 0 h 3901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82637" h="3901440">
                  <a:moveTo>
                    <a:pt x="782637" y="650254"/>
                  </a:moveTo>
                  <a:lnTo>
                    <a:pt x="782637" y="3251186"/>
                  </a:lnTo>
                  <a:cubicBezTo>
                    <a:pt x="782637" y="3423641"/>
                    <a:pt x="779880" y="3589038"/>
                    <a:pt x="774973" y="3710981"/>
                  </a:cubicBezTo>
                  <a:cubicBezTo>
                    <a:pt x="770065" y="3832929"/>
                    <a:pt x="763410" y="3901438"/>
                    <a:pt x="756470" y="3901433"/>
                  </a:cubicBezTo>
                  <a:cubicBezTo>
                    <a:pt x="504313" y="3901433"/>
                    <a:pt x="252157" y="3901438"/>
                    <a:pt x="0" y="3901438"/>
                  </a:cubicBezTo>
                  <a:lnTo>
                    <a:pt x="0" y="3901438"/>
                  </a:lnTo>
                  <a:lnTo>
                    <a:pt x="0" y="3901438"/>
                  </a:lnTo>
                  <a:lnTo>
                    <a:pt x="0" y="2"/>
                  </a:lnTo>
                  <a:lnTo>
                    <a:pt x="0" y="2"/>
                  </a:lnTo>
                  <a:lnTo>
                    <a:pt x="0" y="2"/>
                  </a:lnTo>
                  <a:lnTo>
                    <a:pt x="756470" y="2"/>
                  </a:lnTo>
                  <a:cubicBezTo>
                    <a:pt x="763410" y="2"/>
                    <a:pt x="770066" y="68511"/>
                    <a:pt x="774973" y="190459"/>
                  </a:cubicBezTo>
                  <a:cubicBezTo>
                    <a:pt x="779880" y="312407"/>
                    <a:pt x="782637" y="477799"/>
                    <a:pt x="782637" y="650259"/>
                  </a:cubicBezTo>
                  <a:lnTo>
                    <a:pt x="782637" y="650254"/>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3341" tIns="64875" rIns="91545" bIns="64876" numCol="1" spcCol="1270" anchor="ctr" anchorCtr="0">
              <a:noAutofit/>
            </a:bodyPr>
            <a:lstStyle/>
            <a:p>
              <a:pPr marL="114300" lvl="1" indent="-114300" algn="l" defTabSz="622300">
                <a:lnSpc>
                  <a:spcPct val="90000"/>
                </a:lnSpc>
                <a:spcBef>
                  <a:spcPct val="0"/>
                </a:spcBef>
                <a:spcAft>
                  <a:spcPct val="15000"/>
                </a:spcAft>
                <a:buChar char="••"/>
              </a:pPr>
              <a:r>
                <a:rPr lang="fr-FR" sz="1400" kern="1200" dirty="0" smtClean="0"/>
                <a:t>Acte unique européen, 1987</a:t>
              </a:r>
              <a:endParaRPr lang="fr-FR" sz="1400" kern="1200" dirty="0"/>
            </a:p>
            <a:p>
              <a:pPr marL="114300" lvl="1" indent="-114300" algn="l" defTabSz="622300">
                <a:lnSpc>
                  <a:spcPct val="90000"/>
                </a:lnSpc>
                <a:spcBef>
                  <a:spcPct val="0"/>
                </a:spcBef>
                <a:spcAft>
                  <a:spcPct val="15000"/>
                </a:spcAft>
                <a:buChar char="••"/>
              </a:pPr>
              <a:r>
                <a:rPr lang="fr-FR" sz="1400" kern="1200" dirty="0" smtClean="0"/>
                <a:t>TUE, Maastricht 1992</a:t>
              </a:r>
              <a:endParaRPr lang="fr-FR" sz="1400" kern="1200" dirty="0"/>
            </a:p>
            <a:p>
              <a:pPr marL="114300" lvl="1" indent="-114300" algn="l" defTabSz="622300">
                <a:lnSpc>
                  <a:spcPct val="90000"/>
                </a:lnSpc>
                <a:spcBef>
                  <a:spcPct val="0"/>
                </a:spcBef>
                <a:spcAft>
                  <a:spcPct val="15000"/>
                </a:spcAft>
                <a:buChar char="••"/>
              </a:pPr>
              <a:r>
                <a:rPr lang="fr-FR" sz="1400" kern="1200" dirty="0" smtClean="0"/>
                <a:t> …Traité de Lisbonne 2009</a:t>
              </a:r>
              <a:endParaRPr lang="fr-FR" sz="1400" kern="1200" dirty="0"/>
            </a:p>
          </p:txBody>
        </p:sp>
        <p:sp>
          <p:nvSpPr>
            <p:cNvPr id="10" name="Forme libre 9"/>
            <p:cNvSpPr/>
            <p:nvPr/>
          </p:nvSpPr>
          <p:spPr>
            <a:xfrm>
              <a:off x="1547664" y="3162101"/>
              <a:ext cx="2194560" cy="978296"/>
            </a:xfrm>
            <a:custGeom>
              <a:avLst/>
              <a:gdLst>
                <a:gd name="connsiteX0" fmla="*/ 0 w 2194560"/>
                <a:gd name="connsiteY0" fmla="*/ 163053 h 978296"/>
                <a:gd name="connsiteX1" fmla="*/ 47757 w 2194560"/>
                <a:gd name="connsiteY1" fmla="*/ 47757 h 978296"/>
                <a:gd name="connsiteX2" fmla="*/ 163053 w 2194560"/>
                <a:gd name="connsiteY2" fmla="*/ 0 h 978296"/>
                <a:gd name="connsiteX3" fmla="*/ 2031507 w 2194560"/>
                <a:gd name="connsiteY3" fmla="*/ 0 h 978296"/>
                <a:gd name="connsiteX4" fmla="*/ 2146803 w 2194560"/>
                <a:gd name="connsiteY4" fmla="*/ 47757 h 978296"/>
                <a:gd name="connsiteX5" fmla="*/ 2194560 w 2194560"/>
                <a:gd name="connsiteY5" fmla="*/ 163053 h 978296"/>
                <a:gd name="connsiteX6" fmla="*/ 2194560 w 2194560"/>
                <a:gd name="connsiteY6" fmla="*/ 815243 h 978296"/>
                <a:gd name="connsiteX7" fmla="*/ 2146803 w 2194560"/>
                <a:gd name="connsiteY7" fmla="*/ 930539 h 978296"/>
                <a:gd name="connsiteX8" fmla="*/ 2031507 w 2194560"/>
                <a:gd name="connsiteY8" fmla="*/ 978296 h 978296"/>
                <a:gd name="connsiteX9" fmla="*/ 163053 w 2194560"/>
                <a:gd name="connsiteY9" fmla="*/ 978296 h 978296"/>
                <a:gd name="connsiteX10" fmla="*/ 47757 w 2194560"/>
                <a:gd name="connsiteY10" fmla="*/ 930539 h 978296"/>
                <a:gd name="connsiteX11" fmla="*/ 0 w 2194560"/>
                <a:gd name="connsiteY11" fmla="*/ 815243 h 978296"/>
                <a:gd name="connsiteX12" fmla="*/ 0 w 2194560"/>
                <a:gd name="connsiteY12" fmla="*/ 163053 h 978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94560" h="978296">
                  <a:moveTo>
                    <a:pt x="0" y="163053"/>
                  </a:moveTo>
                  <a:cubicBezTo>
                    <a:pt x="0" y="119809"/>
                    <a:pt x="17179" y="78335"/>
                    <a:pt x="47757" y="47757"/>
                  </a:cubicBezTo>
                  <a:cubicBezTo>
                    <a:pt x="78335" y="17179"/>
                    <a:pt x="119809" y="0"/>
                    <a:pt x="163053" y="0"/>
                  </a:cubicBezTo>
                  <a:lnTo>
                    <a:pt x="2031507" y="0"/>
                  </a:lnTo>
                  <a:cubicBezTo>
                    <a:pt x="2074751" y="0"/>
                    <a:pt x="2116225" y="17179"/>
                    <a:pt x="2146803" y="47757"/>
                  </a:cubicBezTo>
                  <a:cubicBezTo>
                    <a:pt x="2177381" y="78335"/>
                    <a:pt x="2194560" y="119809"/>
                    <a:pt x="2194560" y="163053"/>
                  </a:cubicBezTo>
                  <a:lnTo>
                    <a:pt x="2194560" y="815243"/>
                  </a:lnTo>
                  <a:cubicBezTo>
                    <a:pt x="2194560" y="858487"/>
                    <a:pt x="2177381" y="899961"/>
                    <a:pt x="2146803" y="930539"/>
                  </a:cubicBezTo>
                  <a:cubicBezTo>
                    <a:pt x="2116225" y="961117"/>
                    <a:pt x="2074751" y="978296"/>
                    <a:pt x="2031507" y="978296"/>
                  </a:cubicBezTo>
                  <a:lnTo>
                    <a:pt x="163053" y="978296"/>
                  </a:lnTo>
                  <a:cubicBezTo>
                    <a:pt x="119809" y="978296"/>
                    <a:pt x="78335" y="961117"/>
                    <a:pt x="47757" y="930539"/>
                  </a:cubicBezTo>
                  <a:cubicBezTo>
                    <a:pt x="17179" y="899961"/>
                    <a:pt x="0" y="858487"/>
                    <a:pt x="0" y="815243"/>
                  </a:cubicBezTo>
                  <a:lnTo>
                    <a:pt x="0" y="16305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0146" tIns="83951" rIns="120146" bIns="83951" numCol="1" spcCol="1270" anchor="ctr" anchorCtr="0">
              <a:noAutofit/>
            </a:bodyPr>
            <a:lstStyle/>
            <a:p>
              <a:pPr lvl="0" algn="ctr" defTabSz="844550">
                <a:lnSpc>
                  <a:spcPct val="90000"/>
                </a:lnSpc>
                <a:spcBef>
                  <a:spcPct val="0"/>
                </a:spcBef>
                <a:spcAft>
                  <a:spcPct val="35000"/>
                </a:spcAft>
              </a:pPr>
              <a:r>
                <a:rPr lang="fr-FR" sz="1900" kern="1200" dirty="0" smtClean="0"/>
                <a:t>Les grands Traités modificateurs</a:t>
              </a:r>
              <a:endParaRPr lang="fr-FR" sz="1900" kern="1200" dirty="0"/>
            </a:p>
          </p:txBody>
        </p:sp>
        <p:sp>
          <p:nvSpPr>
            <p:cNvPr id="11" name="Forme libre 10"/>
            <p:cNvSpPr/>
            <p:nvPr/>
          </p:nvSpPr>
          <p:spPr>
            <a:xfrm>
              <a:off x="1547664" y="4231135"/>
              <a:ext cx="2194560" cy="978296"/>
            </a:xfrm>
            <a:custGeom>
              <a:avLst/>
              <a:gdLst>
                <a:gd name="connsiteX0" fmla="*/ 0 w 2194560"/>
                <a:gd name="connsiteY0" fmla="*/ 163053 h 978296"/>
                <a:gd name="connsiteX1" fmla="*/ 47757 w 2194560"/>
                <a:gd name="connsiteY1" fmla="*/ 47757 h 978296"/>
                <a:gd name="connsiteX2" fmla="*/ 163053 w 2194560"/>
                <a:gd name="connsiteY2" fmla="*/ 0 h 978296"/>
                <a:gd name="connsiteX3" fmla="*/ 2031507 w 2194560"/>
                <a:gd name="connsiteY3" fmla="*/ 0 h 978296"/>
                <a:gd name="connsiteX4" fmla="*/ 2146803 w 2194560"/>
                <a:gd name="connsiteY4" fmla="*/ 47757 h 978296"/>
                <a:gd name="connsiteX5" fmla="*/ 2194560 w 2194560"/>
                <a:gd name="connsiteY5" fmla="*/ 163053 h 978296"/>
                <a:gd name="connsiteX6" fmla="*/ 2194560 w 2194560"/>
                <a:gd name="connsiteY6" fmla="*/ 815243 h 978296"/>
                <a:gd name="connsiteX7" fmla="*/ 2146803 w 2194560"/>
                <a:gd name="connsiteY7" fmla="*/ 930539 h 978296"/>
                <a:gd name="connsiteX8" fmla="*/ 2031507 w 2194560"/>
                <a:gd name="connsiteY8" fmla="*/ 978296 h 978296"/>
                <a:gd name="connsiteX9" fmla="*/ 163053 w 2194560"/>
                <a:gd name="connsiteY9" fmla="*/ 978296 h 978296"/>
                <a:gd name="connsiteX10" fmla="*/ 47757 w 2194560"/>
                <a:gd name="connsiteY10" fmla="*/ 930539 h 978296"/>
                <a:gd name="connsiteX11" fmla="*/ 0 w 2194560"/>
                <a:gd name="connsiteY11" fmla="*/ 815243 h 978296"/>
                <a:gd name="connsiteX12" fmla="*/ 0 w 2194560"/>
                <a:gd name="connsiteY12" fmla="*/ 163053 h 978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94560" h="978296">
                  <a:moveTo>
                    <a:pt x="0" y="163053"/>
                  </a:moveTo>
                  <a:cubicBezTo>
                    <a:pt x="0" y="119809"/>
                    <a:pt x="17179" y="78335"/>
                    <a:pt x="47757" y="47757"/>
                  </a:cubicBezTo>
                  <a:cubicBezTo>
                    <a:pt x="78335" y="17179"/>
                    <a:pt x="119809" y="0"/>
                    <a:pt x="163053" y="0"/>
                  </a:cubicBezTo>
                  <a:lnTo>
                    <a:pt x="2031507" y="0"/>
                  </a:lnTo>
                  <a:cubicBezTo>
                    <a:pt x="2074751" y="0"/>
                    <a:pt x="2116225" y="17179"/>
                    <a:pt x="2146803" y="47757"/>
                  </a:cubicBezTo>
                  <a:cubicBezTo>
                    <a:pt x="2177381" y="78335"/>
                    <a:pt x="2194560" y="119809"/>
                    <a:pt x="2194560" y="163053"/>
                  </a:cubicBezTo>
                  <a:lnTo>
                    <a:pt x="2194560" y="815243"/>
                  </a:lnTo>
                  <a:cubicBezTo>
                    <a:pt x="2194560" y="858487"/>
                    <a:pt x="2177381" y="899961"/>
                    <a:pt x="2146803" y="930539"/>
                  </a:cubicBezTo>
                  <a:cubicBezTo>
                    <a:pt x="2116225" y="961117"/>
                    <a:pt x="2074751" y="978296"/>
                    <a:pt x="2031507" y="978296"/>
                  </a:cubicBezTo>
                  <a:lnTo>
                    <a:pt x="163053" y="978296"/>
                  </a:lnTo>
                  <a:cubicBezTo>
                    <a:pt x="119809" y="978296"/>
                    <a:pt x="78335" y="961117"/>
                    <a:pt x="47757" y="930539"/>
                  </a:cubicBezTo>
                  <a:cubicBezTo>
                    <a:pt x="17179" y="899961"/>
                    <a:pt x="0" y="858487"/>
                    <a:pt x="0" y="815243"/>
                  </a:cubicBezTo>
                  <a:lnTo>
                    <a:pt x="0" y="16305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0146" tIns="83951" rIns="120146" bIns="83951" numCol="1" spcCol="1270" anchor="ctr" anchorCtr="0">
              <a:noAutofit/>
            </a:bodyPr>
            <a:lstStyle/>
            <a:p>
              <a:pPr lvl="0" algn="ctr" defTabSz="844550">
                <a:lnSpc>
                  <a:spcPct val="90000"/>
                </a:lnSpc>
                <a:spcBef>
                  <a:spcPct val="0"/>
                </a:spcBef>
                <a:spcAft>
                  <a:spcPct val="35000"/>
                </a:spcAft>
              </a:pPr>
              <a:r>
                <a:rPr lang="fr-FR" sz="1900" kern="1200" dirty="0" smtClean="0"/>
                <a:t>Les petits Traités modificateurs</a:t>
              </a:r>
              <a:endParaRPr lang="fr-FR" sz="1900" kern="1200" dirty="0"/>
            </a:p>
          </p:txBody>
        </p:sp>
        <p:sp>
          <p:nvSpPr>
            <p:cNvPr id="12" name="Forme libre 11"/>
            <p:cNvSpPr/>
            <p:nvPr/>
          </p:nvSpPr>
          <p:spPr>
            <a:xfrm>
              <a:off x="1547664" y="5216525"/>
              <a:ext cx="2194560" cy="978296"/>
            </a:xfrm>
            <a:custGeom>
              <a:avLst/>
              <a:gdLst>
                <a:gd name="connsiteX0" fmla="*/ 0 w 2194560"/>
                <a:gd name="connsiteY0" fmla="*/ 163053 h 978296"/>
                <a:gd name="connsiteX1" fmla="*/ 47757 w 2194560"/>
                <a:gd name="connsiteY1" fmla="*/ 47757 h 978296"/>
                <a:gd name="connsiteX2" fmla="*/ 163053 w 2194560"/>
                <a:gd name="connsiteY2" fmla="*/ 0 h 978296"/>
                <a:gd name="connsiteX3" fmla="*/ 2031507 w 2194560"/>
                <a:gd name="connsiteY3" fmla="*/ 0 h 978296"/>
                <a:gd name="connsiteX4" fmla="*/ 2146803 w 2194560"/>
                <a:gd name="connsiteY4" fmla="*/ 47757 h 978296"/>
                <a:gd name="connsiteX5" fmla="*/ 2194560 w 2194560"/>
                <a:gd name="connsiteY5" fmla="*/ 163053 h 978296"/>
                <a:gd name="connsiteX6" fmla="*/ 2194560 w 2194560"/>
                <a:gd name="connsiteY6" fmla="*/ 815243 h 978296"/>
                <a:gd name="connsiteX7" fmla="*/ 2146803 w 2194560"/>
                <a:gd name="connsiteY7" fmla="*/ 930539 h 978296"/>
                <a:gd name="connsiteX8" fmla="*/ 2031507 w 2194560"/>
                <a:gd name="connsiteY8" fmla="*/ 978296 h 978296"/>
                <a:gd name="connsiteX9" fmla="*/ 163053 w 2194560"/>
                <a:gd name="connsiteY9" fmla="*/ 978296 h 978296"/>
                <a:gd name="connsiteX10" fmla="*/ 47757 w 2194560"/>
                <a:gd name="connsiteY10" fmla="*/ 930539 h 978296"/>
                <a:gd name="connsiteX11" fmla="*/ 0 w 2194560"/>
                <a:gd name="connsiteY11" fmla="*/ 815243 h 978296"/>
                <a:gd name="connsiteX12" fmla="*/ 0 w 2194560"/>
                <a:gd name="connsiteY12" fmla="*/ 163053 h 978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94560" h="978296">
                  <a:moveTo>
                    <a:pt x="0" y="163053"/>
                  </a:moveTo>
                  <a:cubicBezTo>
                    <a:pt x="0" y="119809"/>
                    <a:pt x="17179" y="78335"/>
                    <a:pt x="47757" y="47757"/>
                  </a:cubicBezTo>
                  <a:cubicBezTo>
                    <a:pt x="78335" y="17179"/>
                    <a:pt x="119809" y="0"/>
                    <a:pt x="163053" y="0"/>
                  </a:cubicBezTo>
                  <a:lnTo>
                    <a:pt x="2031507" y="0"/>
                  </a:lnTo>
                  <a:cubicBezTo>
                    <a:pt x="2074751" y="0"/>
                    <a:pt x="2116225" y="17179"/>
                    <a:pt x="2146803" y="47757"/>
                  </a:cubicBezTo>
                  <a:cubicBezTo>
                    <a:pt x="2177381" y="78335"/>
                    <a:pt x="2194560" y="119809"/>
                    <a:pt x="2194560" y="163053"/>
                  </a:cubicBezTo>
                  <a:lnTo>
                    <a:pt x="2194560" y="815243"/>
                  </a:lnTo>
                  <a:cubicBezTo>
                    <a:pt x="2194560" y="858487"/>
                    <a:pt x="2177381" y="899961"/>
                    <a:pt x="2146803" y="930539"/>
                  </a:cubicBezTo>
                  <a:cubicBezTo>
                    <a:pt x="2116225" y="961117"/>
                    <a:pt x="2074751" y="978296"/>
                    <a:pt x="2031507" y="978296"/>
                  </a:cubicBezTo>
                  <a:lnTo>
                    <a:pt x="163053" y="978296"/>
                  </a:lnTo>
                  <a:cubicBezTo>
                    <a:pt x="119809" y="978296"/>
                    <a:pt x="78335" y="961117"/>
                    <a:pt x="47757" y="930539"/>
                  </a:cubicBezTo>
                  <a:cubicBezTo>
                    <a:pt x="17179" y="899961"/>
                    <a:pt x="0" y="858487"/>
                    <a:pt x="0" y="815243"/>
                  </a:cubicBezTo>
                  <a:lnTo>
                    <a:pt x="0" y="16305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0146" tIns="83951" rIns="120146" bIns="83951" numCol="1" spcCol="1270" anchor="ctr" anchorCtr="0">
              <a:noAutofit/>
            </a:bodyPr>
            <a:lstStyle/>
            <a:p>
              <a:pPr lvl="0" algn="ctr" defTabSz="844550">
                <a:lnSpc>
                  <a:spcPct val="90000"/>
                </a:lnSpc>
                <a:spcBef>
                  <a:spcPct val="0"/>
                </a:spcBef>
                <a:spcAft>
                  <a:spcPct val="35000"/>
                </a:spcAft>
              </a:pPr>
              <a:r>
                <a:rPr lang="fr-FR" sz="1900" kern="1200" dirty="0" smtClean="0"/>
                <a:t>Traité d’adhésion </a:t>
              </a:r>
              <a:endParaRPr lang="fr-FR" sz="1900" kern="1200" dirty="0"/>
            </a:p>
          </p:txBody>
        </p:sp>
      </p:grpSp>
      <p:sp>
        <p:nvSpPr>
          <p:cNvPr id="13" name="Forme libre 12"/>
          <p:cNvSpPr/>
          <p:nvPr/>
        </p:nvSpPr>
        <p:spPr>
          <a:xfrm>
            <a:off x="3779912" y="5348164"/>
            <a:ext cx="3901441" cy="745132"/>
          </a:xfrm>
          <a:custGeom>
            <a:avLst/>
            <a:gdLst>
              <a:gd name="connsiteX0" fmla="*/ 130442 w 782637"/>
              <a:gd name="connsiteY0" fmla="*/ 0 h 3901440"/>
              <a:gd name="connsiteX1" fmla="*/ 652195 w 782637"/>
              <a:gd name="connsiteY1" fmla="*/ 0 h 3901440"/>
              <a:gd name="connsiteX2" fmla="*/ 744431 w 782637"/>
              <a:gd name="connsiteY2" fmla="*/ 38206 h 3901440"/>
              <a:gd name="connsiteX3" fmla="*/ 782636 w 782637"/>
              <a:gd name="connsiteY3" fmla="*/ 130443 h 3901440"/>
              <a:gd name="connsiteX4" fmla="*/ 782637 w 782637"/>
              <a:gd name="connsiteY4" fmla="*/ 3901440 h 3901440"/>
              <a:gd name="connsiteX5" fmla="*/ 782637 w 782637"/>
              <a:gd name="connsiteY5" fmla="*/ 3901440 h 3901440"/>
              <a:gd name="connsiteX6" fmla="*/ 782637 w 782637"/>
              <a:gd name="connsiteY6" fmla="*/ 3901440 h 3901440"/>
              <a:gd name="connsiteX7" fmla="*/ 0 w 782637"/>
              <a:gd name="connsiteY7" fmla="*/ 3901440 h 3901440"/>
              <a:gd name="connsiteX8" fmla="*/ 0 w 782637"/>
              <a:gd name="connsiteY8" fmla="*/ 3901440 h 3901440"/>
              <a:gd name="connsiteX9" fmla="*/ 0 w 782637"/>
              <a:gd name="connsiteY9" fmla="*/ 3901440 h 3901440"/>
              <a:gd name="connsiteX10" fmla="*/ 0 w 782637"/>
              <a:gd name="connsiteY10" fmla="*/ 130442 h 3901440"/>
              <a:gd name="connsiteX11" fmla="*/ 38206 w 782637"/>
              <a:gd name="connsiteY11" fmla="*/ 38206 h 3901440"/>
              <a:gd name="connsiteX12" fmla="*/ 130443 w 782637"/>
              <a:gd name="connsiteY12" fmla="*/ 1 h 3901440"/>
              <a:gd name="connsiteX13" fmla="*/ 130442 w 782637"/>
              <a:gd name="connsiteY13" fmla="*/ 0 h 3901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82637" h="3901440">
                <a:moveTo>
                  <a:pt x="782637" y="650254"/>
                </a:moveTo>
                <a:lnTo>
                  <a:pt x="782637" y="3251186"/>
                </a:lnTo>
                <a:cubicBezTo>
                  <a:pt x="782637" y="3423641"/>
                  <a:pt x="779880" y="3589038"/>
                  <a:pt x="774973" y="3710981"/>
                </a:cubicBezTo>
                <a:cubicBezTo>
                  <a:pt x="770065" y="3832929"/>
                  <a:pt x="763410" y="3901438"/>
                  <a:pt x="756470" y="3901433"/>
                </a:cubicBezTo>
                <a:cubicBezTo>
                  <a:pt x="504313" y="3901433"/>
                  <a:pt x="252157" y="3901438"/>
                  <a:pt x="0" y="3901438"/>
                </a:cubicBezTo>
                <a:lnTo>
                  <a:pt x="0" y="3901438"/>
                </a:lnTo>
                <a:lnTo>
                  <a:pt x="0" y="3901438"/>
                </a:lnTo>
                <a:lnTo>
                  <a:pt x="0" y="2"/>
                </a:lnTo>
                <a:lnTo>
                  <a:pt x="0" y="2"/>
                </a:lnTo>
                <a:lnTo>
                  <a:pt x="0" y="2"/>
                </a:lnTo>
                <a:lnTo>
                  <a:pt x="756470" y="2"/>
                </a:lnTo>
                <a:cubicBezTo>
                  <a:pt x="763410" y="2"/>
                  <a:pt x="770066" y="68511"/>
                  <a:pt x="774973" y="190459"/>
                </a:cubicBezTo>
                <a:cubicBezTo>
                  <a:pt x="779880" y="312407"/>
                  <a:pt x="782637" y="477799"/>
                  <a:pt x="782637" y="650259"/>
                </a:cubicBezTo>
                <a:lnTo>
                  <a:pt x="782637" y="650254"/>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3341" tIns="64875" rIns="91545" bIns="64876" numCol="1" spcCol="1270" anchor="ctr" anchorCtr="0">
            <a:noAutofit/>
          </a:bodyPr>
          <a:lstStyle/>
          <a:p>
            <a:pPr marL="114300" lvl="1" indent="-114300" algn="l" defTabSz="622300">
              <a:lnSpc>
                <a:spcPct val="90000"/>
              </a:lnSpc>
              <a:spcBef>
                <a:spcPct val="0"/>
              </a:spcBef>
              <a:spcAft>
                <a:spcPct val="15000"/>
              </a:spcAft>
              <a:buChar char="••"/>
            </a:pPr>
            <a:r>
              <a:rPr lang="fr-FR" kern="1200" dirty="0" smtClean="0"/>
              <a:t>1972, 1979, 1985, 1994, 2003, 2005, </a:t>
            </a:r>
            <a:endParaRPr lang="fr-FR" kern="1200" dirty="0"/>
          </a:p>
        </p:txBody>
      </p:sp>
      <p:sp>
        <p:nvSpPr>
          <p:cNvPr id="14" name="Forme libre 13"/>
          <p:cNvSpPr/>
          <p:nvPr/>
        </p:nvSpPr>
        <p:spPr>
          <a:xfrm>
            <a:off x="3766903" y="4340052"/>
            <a:ext cx="3901441" cy="745132"/>
          </a:xfrm>
          <a:custGeom>
            <a:avLst/>
            <a:gdLst>
              <a:gd name="connsiteX0" fmla="*/ 130442 w 782637"/>
              <a:gd name="connsiteY0" fmla="*/ 0 h 3901440"/>
              <a:gd name="connsiteX1" fmla="*/ 652195 w 782637"/>
              <a:gd name="connsiteY1" fmla="*/ 0 h 3901440"/>
              <a:gd name="connsiteX2" fmla="*/ 744431 w 782637"/>
              <a:gd name="connsiteY2" fmla="*/ 38206 h 3901440"/>
              <a:gd name="connsiteX3" fmla="*/ 782636 w 782637"/>
              <a:gd name="connsiteY3" fmla="*/ 130443 h 3901440"/>
              <a:gd name="connsiteX4" fmla="*/ 782637 w 782637"/>
              <a:gd name="connsiteY4" fmla="*/ 3901440 h 3901440"/>
              <a:gd name="connsiteX5" fmla="*/ 782637 w 782637"/>
              <a:gd name="connsiteY5" fmla="*/ 3901440 h 3901440"/>
              <a:gd name="connsiteX6" fmla="*/ 782637 w 782637"/>
              <a:gd name="connsiteY6" fmla="*/ 3901440 h 3901440"/>
              <a:gd name="connsiteX7" fmla="*/ 0 w 782637"/>
              <a:gd name="connsiteY7" fmla="*/ 3901440 h 3901440"/>
              <a:gd name="connsiteX8" fmla="*/ 0 w 782637"/>
              <a:gd name="connsiteY8" fmla="*/ 3901440 h 3901440"/>
              <a:gd name="connsiteX9" fmla="*/ 0 w 782637"/>
              <a:gd name="connsiteY9" fmla="*/ 3901440 h 3901440"/>
              <a:gd name="connsiteX10" fmla="*/ 0 w 782637"/>
              <a:gd name="connsiteY10" fmla="*/ 130442 h 3901440"/>
              <a:gd name="connsiteX11" fmla="*/ 38206 w 782637"/>
              <a:gd name="connsiteY11" fmla="*/ 38206 h 3901440"/>
              <a:gd name="connsiteX12" fmla="*/ 130443 w 782637"/>
              <a:gd name="connsiteY12" fmla="*/ 1 h 3901440"/>
              <a:gd name="connsiteX13" fmla="*/ 130442 w 782637"/>
              <a:gd name="connsiteY13" fmla="*/ 0 h 3901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82637" h="3901440">
                <a:moveTo>
                  <a:pt x="782637" y="650254"/>
                </a:moveTo>
                <a:lnTo>
                  <a:pt x="782637" y="3251186"/>
                </a:lnTo>
                <a:cubicBezTo>
                  <a:pt x="782637" y="3423641"/>
                  <a:pt x="779880" y="3589038"/>
                  <a:pt x="774973" y="3710981"/>
                </a:cubicBezTo>
                <a:cubicBezTo>
                  <a:pt x="770065" y="3832929"/>
                  <a:pt x="763410" y="3901438"/>
                  <a:pt x="756470" y="3901433"/>
                </a:cubicBezTo>
                <a:cubicBezTo>
                  <a:pt x="504313" y="3901433"/>
                  <a:pt x="252157" y="3901438"/>
                  <a:pt x="0" y="3901438"/>
                </a:cubicBezTo>
                <a:lnTo>
                  <a:pt x="0" y="3901438"/>
                </a:lnTo>
                <a:lnTo>
                  <a:pt x="0" y="3901438"/>
                </a:lnTo>
                <a:lnTo>
                  <a:pt x="0" y="2"/>
                </a:lnTo>
                <a:lnTo>
                  <a:pt x="0" y="2"/>
                </a:lnTo>
                <a:lnTo>
                  <a:pt x="0" y="2"/>
                </a:lnTo>
                <a:lnTo>
                  <a:pt x="756470" y="2"/>
                </a:lnTo>
                <a:cubicBezTo>
                  <a:pt x="763410" y="2"/>
                  <a:pt x="770066" y="68511"/>
                  <a:pt x="774973" y="190459"/>
                </a:cubicBezTo>
                <a:cubicBezTo>
                  <a:pt x="779880" y="312407"/>
                  <a:pt x="782637" y="477799"/>
                  <a:pt x="782637" y="650259"/>
                </a:cubicBezTo>
                <a:lnTo>
                  <a:pt x="782637" y="650254"/>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3341" tIns="64875" rIns="91545" bIns="64876" numCol="1" spcCol="1270" anchor="ctr" anchorCtr="0">
            <a:noAutofit/>
          </a:bodyPr>
          <a:lstStyle/>
          <a:p>
            <a:pPr marL="114300" lvl="1" indent="-114300" algn="l" defTabSz="622300">
              <a:lnSpc>
                <a:spcPct val="90000"/>
              </a:lnSpc>
              <a:spcBef>
                <a:spcPct val="0"/>
              </a:spcBef>
              <a:spcAft>
                <a:spcPct val="15000"/>
              </a:spcAft>
              <a:buChar char="••"/>
            </a:pPr>
            <a:r>
              <a:rPr lang="fr-FR" kern="1200" dirty="0" smtClean="0"/>
              <a:t>Traité de Bruxelles 1965</a:t>
            </a:r>
          </a:p>
          <a:p>
            <a:pPr marL="114300" lvl="1" indent="-114300" algn="l" defTabSz="622300">
              <a:lnSpc>
                <a:spcPct val="90000"/>
              </a:lnSpc>
              <a:spcBef>
                <a:spcPct val="0"/>
              </a:spcBef>
              <a:spcAft>
                <a:spcPct val="15000"/>
              </a:spcAft>
              <a:buChar char="••"/>
            </a:pPr>
            <a:r>
              <a:rPr lang="fr-FR" dirty="0" smtClean="0"/>
              <a:t>Traité de Luxembourg 1971</a:t>
            </a:r>
            <a:endParaRPr lang="fr-FR" kern="1200" dirty="0" smtClean="0"/>
          </a:p>
          <a:p>
            <a:pPr marL="114300" lvl="1" indent="-114300" algn="l" defTabSz="622300">
              <a:lnSpc>
                <a:spcPct val="90000"/>
              </a:lnSpc>
              <a:spcBef>
                <a:spcPct val="0"/>
              </a:spcBef>
              <a:spcAft>
                <a:spcPct val="15000"/>
              </a:spcAft>
            </a:pPr>
            <a:endParaRPr lang="fr-FR" kern="1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576064"/>
          </a:xfrm>
        </p:spPr>
        <p:txBody>
          <a:bodyPr>
            <a:normAutofit fontScale="90000"/>
          </a:bodyPr>
          <a:lstStyle/>
          <a:p>
            <a:r>
              <a:rPr lang="fr-FR" b="1" dirty="0" smtClean="0"/>
              <a:t>2. Le droit Dérivé </a:t>
            </a:r>
            <a:endParaRPr lang="fr-FR" b="1" dirty="0"/>
          </a:p>
        </p:txBody>
      </p:sp>
      <p:sp>
        <p:nvSpPr>
          <p:cNvPr id="3" name="Espace réservé du contenu 2"/>
          <p:cNvSpPr>
            <a:spLocks noGrp="1"/>
          </p:cNvSpPr>
          <p:nvPr>
            <p:ph idx="1"/>
          </p:nvPr>
        </p:nvSpPr>
        <p:spPr>
          <a:xfrm>
            <a:off x="457200" y="908720"/>
            <a:ext cx="8229600" cy="5415880"/>
          </a:xfrm>
        </p:spPr>
        <p:txBody>
          <a:bodyPr>
            <a:normAutofit fontScale="85000" lnSpcReduction="20000"/>
          </a:bodyPr>
          <a:lstStyle/>
          <a:p>
            <a:pPr>
              <a:lnSpc>
                <a:spcPct val="150000"/>
              </a:lnSpc>
            </a:pPr>
            <a:r>
              <a:rPr lang="fr-FR" dirty="0" smtClean="0"/>
              <a:t>Il couvre les actes juridiques unilatéraux pris par les institutions de Union (Art. 288 TFUE) + actes innommés</a:t>
            </a:r>
          </a:p>
          <a:p>
            <a:pPr marL="514350" indent="-514350">
              <a:lnSpc>
                <a:spcPct val="150000"/>
              </a:lnSpc>
              <a:buAutoNum type="alphaUcPeriod"/>
            </a:pPr>
            <a:r>
              <a:rPr lang="fr-FR" b="1" dirty="0" smtClean="0"/>
              <a:t>Le règlement européen </a:t>
            </a:r>
          </a:p>
          <a:p>
            <a:pPr marL="514350" indent="-514350">
              <a:lnSpc>
                <a:spcPct val="150000"/>
              </a:lnSpc>
              <a:buFontTx/>
              <a:buChar char="-"/>
            </a:pPr>
            <a:r>
              <a:rPr lang="fr-FR" dirty="0" smtClean="0"/>
              <a:t>Ce type d'acte introduit une règle uniforme applicable directement dans tous les Etats membres</a:t>
            </a:r>
          </a:p>
          <a:p>
            <a:pPr marL="514350" indent="-514350">
              <a:lnSpc>
                <a:spcPct val="150000"/>
              </a:lnSpc>
              <a:buFontTx/>
              <a:buChar char="-"/>
            </a:pPr>
            <a:r>
              <a:rPr lang="fr-FR" dirty="0" smtClean="0"/>
              <a:t> Il s’applique dès lors qu’il est publié au Journal officiel de l'Union européenne, sans que soit pris un acte de transposition sur le plan national. </a:t>
            </a:r>
          </a:p>
          <a:p>
            <a:pPr marL="514350" indent="-514350">
              <a:lnSpc>
                <a:spcPct val="150000"/>
              </a:lnSpc>
              <a:buFontTx/>
              <a:buChar char="-"/>
            </a:pPr>
            <a:r>
              <a:rPr lang="fr-FR" dirty="0" smtClean="0"/>
              <a:t> Le règlement vise à assurer l’application uniforme du droit de l'Union dans tous les Etats membres. </a:t>
            </a:r>
            <a:br>
              <a:rPr lang="fr-FR" dirty="0" smtClean="0"/>
            </a:br>
            <a:r>
              <a:rPr lang="fr-FR" dirty="0" smtClean="0"/>
              <a:t> </a:t>
            </a:r>
            <a:endParaRPr lang="fr-FR" dirty="0"/>
          </a:p>
        </p:txBody>
      </p:sp>
      <p:sp>
        <p:nvSpPr>
          <p:cNvPr id="4" name="Espace réservé du numéro de diapositive 3"/>
          <p:cNvSpPr>
            <a:spLocks noGrp="1"/>
          </p:cNvSpPr>
          <p:nvPr>
            <p:ph type="sldNum" sz="quarter" idx="12"/>
          </p:nvPr>
        </p:nvSpPr>
        <p:spPr/>
        <p:txBody>
          <a:bodyPr/>
          <a:lstStyle/>
          <a:p>
            <a:fld id="{E854647E-614B-4DE7-8B6F-F5AD1293CEE0}" type="slidenum">
              <a:rPr lang="fr-FR" smtClean="0"/>
              <a:pPr/>
              <a:t>12</a:t>
            </a:fld>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6120680"/>
          </a:xfrm>
        </p:spPr>
        <p:txBody>
          <a:bodyPr>
            <a:normAutofit fontScale="92500" lnSpcReduction="20000"/>
          </a:bodyPr>
          <a:lstStyle/>
          <a:p>
            <a:pPr algn="just">
              <a:buNone/>
            </a:pPr>
            <a:r>
              <a:rPr lang="fr-FR" b="1" dirty="0" smtClean="0"/>
              <a:t>B. La directive européenne </a:t>
            </a:r>
          </a:p>
          <a:p>
            <a:pPr algn="just">
              <a:buNone/>
            </a:pPr>
            <a:endParaRPr lang="fr-FR" b="1" dirty="0" smtClean="0"/>
          </a:p>
          <a:p>
            <a:pPr algn="just">
              <a:buFontTx/>
              <a:buChar char="-"/>
            </a:pPr>
            <a:r>
              <a:rPr lang="fr-FR" dirty="0" smtClean="0"/>
              <a:t>Une directive fixe les objectifs à atteindre par les Etats membres, auxquels elle délègue le choix des moyens</a:t>
            </a:r>
          </a:p>
          <a:p>
            <a:pPr algn="just">
              <a:buFontTx/>
              <a:buChar char="-"/>
            </a:pPr>
            <a:endParaRPr lang="fr-FR" dirty="0" smtClean="0"/>
          </a:p>
          <a:p>
            <a:pPr algn="just">
              <a:buFontTx/>
              <a:buChar char="-"/>
            </a:pPr>
            <a:r>
              <a:rPr lang="fr-FR" b="1" dirty="0" smtClean="0"/>
              <a:t> </a:t>
            </a:r>
            <a:r>
              <a:rPr lang="fr-FR" dirty="0" smtClean="0"/>
              <a:t>Pour que les principes édictés dans la directive produisent des effets au niveau du citoyen, le législateur national doit adopter un acte de transposition en droit interne qui adapte la législation nationale au regard des objectifs définis dans la directive. </a:t>
            </a:r>
          </a:p>
          <a:p>
            <a:pPr algn="just">
              <a:buFontTx/>
              <a:buChar char="-"/>
            </a:pPr>
            <a:endParaRPr lang="fr-FR" dirty="0" smtClean="0"/>
          </a:p>
          <a:p>
            <a:pPr algn="just">
              <a:buFontTx/>
              <a:buChar char="-"/>
            </a:pPr>
            <a:r>
              <a:rPr lang="fr-FR" b="1" dirty="0" smtClean="0"/>
              <a:t> </a:t>
            </a:r>
            <a:r>
              <a:rPr lang="fr-FR" dirty="0" smtClean="0"/>
              <a:t>Elle prévoit une date limite de transposition dans le droit national : les Etats membres disposent, pour la transposition, d’une marge de manœuvre leur permettant de tenir compte des spécificités nationales. La transposition doit s’effectuer dans un délai fixé par la directive.</a:t>
            </a:r>
            <a:endParaRPr lang="fr-FR" b="1" dirty="0"/>
          </a:p>
        </p:txBody>
      </p:sp>
      <p:sp>
        <p:nvSpPr>
          <p:cNvPr id="4" name="Espace réservé du numéro de diapositive 3"/>
          <p:cNvSpPr>
            <a:spLocks noGrp="1"/>
          </p:cNvSpPr>
          <p:nvPr>
            <p:ph type="sldNum" sz="quarter" idx="12"/>
          </p:nvPr>
        </p:nvSpPr>
        <p:spPr/>
        <p:txBody>
          <a:bodyPr/>
          <a:lstStyle/>
          <a:p>
            <a:fld id="{E854647E-614B-4DE7-8B6F-F5AD1293CEE0}" type="slidenum">
              <a:rPr lang="fr-FR" smtClean="0"/>
              <a:pPr/>
              <a:t>13</a:t>
            </a:fld>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991944"/>
          </a:xfrm>
        </p:spPr>
        <p:txBody>
          <a:bodyPr>
            <a:normAutofit lnSpcReduction="10000"/>
          </a:bodyPr>
          <a:lstStyle/>
          <a:p>
            <a:pPr algn="just">
              <a:buNone/>
            </a:pPr>
            <a:r>
              <a:rPr lang="fr-FR" b="1" dirty="0" smtClean="0"/>
              <a:t>C. La décision européenne</a:t>
            </a:r>
          </a:p>
          <a:p>
            <a:pPr algn="just">
              <a:buNone/>
            </a:pPr>
            <a:endParaRPr lang="fr-FR" b="1" dirty="0" smtClean="0"/>
          </a:p>
          <a:p>
            <a:pPr algn="just">
              <a:buFontTx/>
              <a:buChar char="-"/>
            </a:pPr>
            <a:r>
              <a:rPr lang="fr-FR" dirty="0" smtClean="0"/>
              <a:t>Une décision permet de réglementer les situations particulières. Elle n'oblige que les destinataires qu'elle désigne expressément : Etat(s) membre(s), entreprise(s) ou particulier(s). </a:t>
            </a:r>
          </a:p>
          <a:p>
            <a:pPr algn="just">
              <a:buFontTx/>
              <a:buChar char="-"/>
            </a:pPr>
            <a:endParaRPr lang="fr-FR" dirty="0" smtClean="0"/>
          </a:p>
          <a:p>
            <a:pPr algn="just">
              <a:buFontTx/>
              <a:buChar char="-"/>
            </a:pPr>
            <a:r>
              <a:rPr lang="fr-FR" b="1" dirty="0" smtClean="0"/>
              <a:t> </a:t>
            </a:r>
            <a:r>
              <a:rPr lang="fr-FR" dirty="0" smtClean="0"/>
              <a:t>Comme les directives, les décisions peuvent comporter l’obligation pour un Etat membre de faire bénéficier le citoyen d’une position juridique plus favorable. Dans ce cas, le particulier ne peut faire valoir ses droits que si l’Etat membre en cause a pris un acte de transposition. Les décisions peuvent être directement applicables dans les mêmes conditions que les dispositions d’une directive</a:t>
            </a:r>
            <a:endParaRPr lang="fr-FR" b="1" dirty="0"/>
          </a:p>
        </p:txBody>
      </p:sp>
      <p:sp>
        <p:nvSpPr>
          <p:cNvPr id="4" name="Espace réservé du numéro de diapositive 3"/>
          <p:cNvSpPr>
            <a:spLocks noGrp="1"/>
          </p:cNvSpPr>
          <p:nvPr>
            <p:ph type="sldNum" sz="quarter" idx="12"/>
          </p:nvPr>
        </p:nvSpPr>
        <p:spPr/>
        <p:txBody>
          <a:bodyPr/>
          <a:lstStyle/>
          <a:p>
            <a:fld id="{E854647E-614B-4DE7-8B6F-F5AD1293CEE0}" type="slidenum">
              <a:rPr lang="fr-FR" smtClean="0"/>
              <a:pPr/>
              <a:t>14</a:t>
            </a:fld>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919936"/>
          </a:xfrm>
        </p:spPr>
        <p:txBody>
          <a:bodyPr>
            <a:normAutofit lnSpcReduction="10000"/>
          </a:bodyPr>
          <a:lstStyle/>
          <a:p>
            <a:pPr algn="just">
              <a:buNone/>
            </a:pPr>
            <a:r>
              <a:rPr lang="fr-FR" b="1" dirty="0" smtClean="0"/>
              <a:t>D. Les recommandations et avis</a:t>
            </a:r>
          </a:p>
          <a:p>
            <a:pPr algn="just">
              <a:buNone/>
            </a:pPr>
            <a:endParaRPr lang="fr-FR" b="1" dirty="0" smtClean="0"/>
          </a:p>
          <a:p>
            <a:pPr algn="just">
              <a:buNone/>
            </a:pPr>
            <a:r>
              <a:rPr lang="fr-FR" b="1" dirty="0" smtClean="0"/>
              <a:t>-</a:t>
            </a:r>
            <a:r>
              <a:rPr lang="fr-FR" sz="3200" dirty="0" smtClean="0"/>
              <a:t>Les résolutions, déclarations, accords, recommandations, délibérations, conclusions, codes de conduite, actions ou positions communes ont essentiellement une valeur politique. Ils expriment la position des institutions sur un problème donné.</a:t>
            </a:r>
          </a:p>
          <a:p>
            <a:pPr algn="just">
              <a:buFontTx/>
              <a:buChar char="-"/>
            </a:pPr>
            <a:r>
              <a:rPr lang="fr-FR" sz="3200" dirty="0" smtClean="0"/>
              <a:t>il faut écarter l’avis conforme du Parlement qui a un effet contraignant</a:t>
            </a:r>
          </a:p>
          <a:p>
            <a:pPr algn="just">
              <a:buFontTx/>
              <a:buChar char="-"/>
            </a:pPr>
            <a:endParaRPr lang="fr-FR" dirty="0" smtClean="0"/>
          </a:p>
          <a:p>
            <a:pPr algn="just">
              <a:buFontTx/>
              <a:buChar char="-"/>
            </a:pPr>
            <a:r>
              <a:rPr lang="fr-FR" b="1" dirty="0" smtClean="0"/>
              <a:t> </a:t>
            </a:r>
            <a:endParaRPr lang="fr-FR" b="1" dirty="0"/>
          </a:p>
        </p:txBody>
      </p:sp>
      <p:sp>
        <p:nvSpPr>
          <p:cNvPr id="4" name="Espace réservé du numéro de diapositive 3"/>
          <p:cNvSpPr>
            <a:spLocks noGrp="1"/>
          </p:cNvSpPr>
          <p:nvPr>
            <p:ph type="sldNum" sz="quarter" idx="12"/>
          </p:nvPr>
        </p:nvSpPr>
        <p:spPr/>
        <p:txBody>
          <a:bodyPr/>
          <a:lstStyle/>
          <a:p>
            <a:fld id="{E854647E-614B-4DE7-8B6F-F5AD1293CEE0}" type="slidenum">
              <a:rPr lang="fr-FR" smtClean="0"/>
              <a:pPr/>
              <a:t>15</a:t>
            </a:fld>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00032"/>
            <a:ext cx="8229600" cy="636680"/>
          </a:xfrm>
        </p:spPr>
        <p:txBody>
          <a:bodyPr>
            <a:normAutofit fontScale="90000"/>
          </a:bodyPr>
          <a:lstStyle/>
          <a:p>
            <a:r>
              <a:rPr lang="fr-FR" b="1" dirty="0" smtClean="0"/>
              <a:t>3. Le droit conventionnel </a:t>
            </a:r>
            <a:endParaRPr lang="fr-FR" b="1" dirty="0"/>
          </a:p>
        </p:txBody>
      </p:sp>
      <p:sp>
        <p:nvSpPr>
          <p:cNvPr id="3" name="Espace réservé du contenu 2"/>
          <p:cNvSpPr>
            <a:spLocks noGrp="1"/>
          </p:cNvSpPr>
          <p:nvPr>
            <p:ph idx="1"/>
          </p:nvPr>
        </p:nvSpPr>
        <p:spPr>
          <a:xfrm>
            <a:off x="457200" y="980728"/>
            <a:ext cx="8229600" cy="5343872"/>
          </a:xfrm>
        </p:spPr>
        <p:txBody>
          <a:bodyPr/>
          <a:lstStyle/>
          <a:p>
            <a:r>
              <a:rPr lang="fr-FR" dirty="0" smtClean="0"/>
              <a:t>On distingue:</a:t>
            </a:r>
          </a:p>
          <a:p>
            <a:pPr>
              <a:buFont typeface="Wingdings" pitchFamily="2" charset="2"/>
              <a:buChar char="v"/>
            </a:pPr>
            <a:r>
              <a:rPr lang="fr-FR" dirty="0" smtClean="0"/>
              <a:t> </a:t>
            </a:r>
            <a:r>
              <a:rPr lang="fr-FR" b="1" i="1" dirty="0" smtClean="0"/>
              <a:t>Les accords internes </a:t>
            </a:r>
            <a:r>
              <a:rPr lang="fr-FR" dirty="0" smtClean="0"/>
              <a:t>conclus entre les Etats dans le prolongement des disposition des traités. Ex. convention de 5 Oct. 1973 relative aux Brevets</a:t>
            </a:r>
          </a:p>
          <a:p>
            <a:pPr>
              <a:buFont typeface="Wingdings" pitchFamily="2" charset="2"/>
              <a:buChar char="v"/>
            </a:pPr>
            <a:r>
              <a:rPr lang="fr-FR" dirty="0" smtClean="0"/>
              <a:t> </a:t>
            </a:r>
            <a:r>
              <a:rPr lang="fr-FR" b="1" i="1" dirty="0" smtClean="0"/>
              <a:t>Les accords internationaux </a:t>
            </a:r>
            <a:r>
              <a:rPr lang="fr-FR" dirty="0" smtClean="0"/>
              <a:t>conclus entre l’UE et les autres pays ou organisations internationales (Art. 351 TFUE)</a:t>
            </a:r>
          </a:p>
          <a:p>
            <a:pPr>
              <a:buNone/>
            </a:pPr>
            <a:r>
              <a:rPr lang="fr-FR" dirty="0" smtClean="0"/>
              <a:t>NB: ces derniers intègrent l’OJ  de UE et leur valeur hiérarchique se situe entre le droit originaire et le droit dérivé. </a:t>
            </a:r>
          </a:p>
          <a:p>
            <a:pPr>
              <a:buNone/>
            </a:pPr>
            <a:r>
              <a:rPr lang="fr-FR" dirty="0" smtClean="0"/>
              <a:t> Ex. le GATT </a:t>
            </a:r>
            <a:endParaRPr lang="fr-FR" dirty="0"/>
          </a:p>
        </p:txBody>
      </p:sp>
      <p:sp>
        <p:nvSpPr>
          <p:cNvPr id="4" name="Espace réservé du numéro de diapositive 3"/>
          <p:cNvSpPr>
            <a:spLocks noGrp="1"/>
          </p:cNvSpPr>
          <p:nvPr>
            <p:ph type="sldNum" sz="quarter" idx="12"/>
          </p:nvPr>
        </p:nvSpPr>
        <p:spPr/>
        <p:txBody>
          <a:bodyPr/>
          <a:lstStyle/>
          <a:p>
            <a:fld id="{E854647E-614B-4DE7-8B6F-F5AD1293CEE0}" type="slidenum">
              <a:rPr lang="fr-FR" smtClean="0"/>
              <a:pPr/>
              <a:t>16</a:t>
            </a:fld>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0648"/>
            <a:ext cx="8229600" cy="636680"/>
          </a:xfrm>
        </p:spPr>
        <p:txBody>
          <a:bodyPr>
            <a:normAutofit fontScale="90000"/>
          </a:bodyPr>
          <a:lstStyle/>
          <a:p>
            <a:r>
              <a:rPr lang="fr-FR" b="1" dirty="0" smtClean="0"/>
              <a:t>II. Les sources non écrites</a:t>
            </a:r>
            <a:endParaRPr lang="fr-FR" b="1" dirty="0"/>
          </a:p>
        </p:txBody>
      </p:sp>
      <p:sp>
        <p:nvSpPr>
          <p:cNvPr id="3" name="Espace réservé du contenu 2"/>
          <p:cNvSpPr>
            <a:spLocks noGrp="1"/>
          </p:cNvSpPr>
          <p:nvPr>
            <p:ph idx="1"/>
          </p:nvPr>
        </p:nvSpPr>
        <p:spPr>
          <a:xfrm>
            <a:off x="457200" y="1052736"/>
            <a:ext cx="8229600" cy="5271864"/>
          </a:xfrm>
        </p:spPr>
        <p:txBody>
          <a:bodyPr/>
          <a:lstStyle/>
          <a:p>
            <a:pPr marL="514350" indent="-514350" algn="just">
              <a:buAutoNum type="arabicPeriod"/>
            </a:pPr>
            <a:r>
              <a:rPr lang="fr-FR" sz="3200" b="1" dirty="0" smtClean="0"/>
              <a:t>La Jurisprudence </a:t>
            </a:r>
          </a:p>
          <a:p>
            <a:pPr marL="514350" indent="-514350" algn="just"/>
            <a:r>
              <a:rPr lang="fr-FR" dirty="0" smtClean="0"/>
              <a:t>La jurisprudence de la Cour de justice de l'Union européenne (CJUE) comprend l'ensemble des décisions rendues par la Cour et le Tribunal. Elle permet d'éclairer le droit européen et d'en contrôler le respect. Elle constitue une source de droit essentielle pour le fonctionnement et l'évolution de l'Union européenne</a:t>
            </a:r>
          </a:p>
          <a:p>
            <a:pPr marL="514350" indent="-514350" algn="just"/>
            <a:r>
              <a:rPr lang="fr-FR" dirty="0" smtClean="0"/>
              <a:t> L’art. 267 TFUE confère à la CJUE la responsabilité de garantir l’unité du DC par son interprétation uniforme (autorité </a:t>
            </a:r>
            <a:r>
              <a:rPr lang="fr-FR" dirty="0" err="1" smtClean="0"/>
              <a:t>erga</a:t>
            </a:r>
            <a:r>
              <a:rPr lang="fr-FR" dirty="0" smtClean="0"/>
              <a:t>-</a:t>
            </a:r>
            <a:r>
              <a:rPr lang="fr-FR" dirty="0" err="1" smtClean="0"/>
              <a:t>omnes</a:t>
            </a:r>
            <a:r>
              <a:rPr lang="fr-FR" dirty="0" smtClean="0"/>
              <a:t>)</a:t>
            </a:r>
          </a:p>
          <a:p>
            <a:pPr marL="514350" indent="-514350" algn="just">
              <a:buNone/>
            </a:pPr>
            <a:endParaRPr lang="fr-FR" dirty="0" smtClean="0"/>
          </a:p>
          <a:p>
            <a:pPr marL="514350" indent="-514350" algn="just"/>
            <a:endParaRPr lang="fr-FR" dirty="0"/>
          </a:p>
        </p:txBody>
      </p:sp>
      <p:sp>
        <p:nvSpPr>
          <p:cNvPr id="4" name="Espace réservé du numéro de diapositive 3"/>
          <p:cNvSpPr>
            <a:spLocks noGrp="1"/>
          </p:cNvSpPr>
          <p:nvPr>
            <p:ph type="sldNum" sz="quarter" idx="12"/>
          </p:nvPr>
        </p:nvSpPr>
        <p:spPr/>
        <p:txBody>
          <a:bodyPr/>
          <a:lstStyle/>
          <a:p>
            <a:fld id="{E854647E-614B-4DE7-8B6F-F5AD1293CEE0}" type="slidenum">
              <a:rPr lang="fr-FR" smtClean="0"/>
              <a:pPr/>
              <a:t>17</a:t>
            </a:fld>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847928"/>
          </a:xfrm>
        </p:spPr>
        <p:txBody>
          <a:bodyPr>
            <a:normAutofit/>
          </a:bodyPr>
          <a:lstStyle/>
          <a:p>
            <a:pPr marL="514350" indent="-514350" algn="just"/>
            <a:r>
              <a:rPr lang="fr-FR" sz="4000" dirty="0" smtClean="0"/>
              <a:t> Ses méthodes sont: </a:t>
            </a:r>
          </a:p>
          <a:p>
            <a:pPr marL="514350" indent="19050" algn="just">
              <a:buFont typeface="Wingdings" pitchFamily="2" charset="2"/>
              <a:buChar char="v"/>
            </a:pPr>
            <a:r>
              <a:rPr lang="fr-FR" sz="4000" dirty="0" smtClean="0"/>
              <a:t>  principe de l’effet utile: efficacité avant tout</a:t>
            </a:r>
          </a:p>
          <a:p>
            <a:pPr marL="514350" indent="19050" algn="just">
              <a:buFont typeface="Wingdings" pitchFamily="2" charset="2"/>
              <a:buChar char="v"/>
            </a:pPr>
            <a:r>
              <a:rPr lang="fr-FR" sz="4000" dirty="0" smtClean="0"/>
              <a:t> raisonnement téléologique ou finaliste: par référence aux objectifs des Traités</a:t>
            </a:r>
          </a:p>
          <a:p>
            <a:pPr marL="514350" indent="19050" algn="just">
              <a:buFont typeface="Wingdings" pitchFamily="2" charset="2"/>
              <a:buChar char="v"/>
            </a:pPr>
            <a:r>
              <a:rPr lang="fr-FR" sz="4000" dirty="0" smtClean="0"/>
              <a:t> théorie des pouvoir implicites</a:t>
            </a:r>
          </a:p>
        </p:txBody>
      </p:sp>
      <p:sp>
        <p:nvSpPr>
          <p:cNvPr id="4" name="Espace réservé du numéro de diapositive 3"/>
          <p:cNvSpPr>
            <a:spLocks noGrp="1"/>
          </p:cNvSpPr>
          <p:nvPr>
            <p:ph type="sldNum" sz="quarter" idx="12"/>
          </p:nvPr>
        </p:nvSpPr>
        <p:spPr/>
        <p:txBody>
          <a:bodyPr/>
          <a:lstStyle/>
          <a:p>
            <a:fld id="{E854647E-614B-4DE7-8B6F-F5AD1293CEE0}" type="slidenum">
              <a:rPr lang="fr-FR" smtClean="0"/>
              <a:pPr/>
              <a:t>18</a:t>
            </a:fld>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2040"/>
            <a:ext cx="8229600" cy="636680"/>
          </a:xfrm>
        </p:spPr>
        <p:txBody>
          <a:bodyPr>
            <a:normAutofit fontScale="90000"/>
          </a:bodyPr>
          <a:lstStyle/>
          <a:p>
            <a:r>
              <a:rPr lang="fr-FR" b="1" dirty="0" smtClean="0"/>
              <a:t>2. Principes généraux du DC</a:t>
            </a:r>
            <a:endParaRPr lang="fr-FR" b="1" dirty="0"/>
          </a:p>
        </p:txBody>
      </p:sp>
      <p:sp>
        <p:nvSpPr>
          <p:cNvPr id="3" name="Espace réservé du contenu 2"/>
          <p:cNvSpPr>
            <a:spLocks noGrp="1"/>
          </p:cNvSpPr>
          <p:nvPr>
            <p:ph idx="1"/>
          </p:nvPr>
        </p:nvSpPr>
        <p:spPr>
          <a:xfrm>
            <a:off x="457200" y="1052736"/>
            <a:ext cx="8229600" cy="5271864"/>
          </a:xfrm>
        </p:spPr>
        <p:txBody>
          <a:bodyPr>
            <a:normAutofit fontScale="92500"/>
          </a:bodyPr>
          <a:lstStyle/>
          <a:p>
            <a:pPr algn="just"/>
            <a:r>
              <a:rPr lang="fr-FR" dirty="0" smtClean="0"/>
              <a:t> Règles non écrites appliquées pour compléter les Traités </a:t>
            </a:r>
          </a:p>
          <a:p>
            <a:pPr algn="just"/>
            <a:r>
              <a:rPr lang="fr-FR" dirty="0" smtClean="0"/>
              <a:t> Leur rang est supérieur au droit dérivé</a:t>
            </a:r>
          </a:p>
          <a:p>
            <a:pPr algn="just">
              <a:buNone/>
            </a:pPr>
            <a:endParaRPr lang="fr-FR" dirty="0" smtClean="0"/>
          </a:p>
          <a:p>
            <a:pPr algn="just">
              <a:buNone/>
            </a:pPr>
            <a:r>
              <a:rPr lang="fr-FR" i="1" dirty="0" smtClean="0"/>
              <a:t>	</a:t>
            </a:r>
            <a:r>
              <a:rPr lang="fr-FR" b="1" i="1" dirty="0" smtClean="0"/>
              <a:t>A. Principes du droit international</a:t>
            </a:r>
          </a:p>
          <a:p>
            <a:pPr algn="just">
              <a:buNone/>
            </a:pPr>
            <a:r>
              <a:rPr lang="fr-FR" dirty="0" smtClean="0"/>
              <a:t>	Ex. territorialité, bonne foi…….</a:t>
            </a:r>
          </a:p>
          <a:p>
            <a:pPr algn="just">
              <a:buNone/>
            </a:pPr>
            <a:endParaRPr lang="fr-FR" dirty="0" smtClean="0"/>
          </a:p>
          <a:p>
            <a:pPr algn="just">
              <a:buNone/>
            </a:pPr>
            <a:r>
              <a:rPr lang="fr-FR" dirty="0" smtClean="0"/>
              <a:t> 	</a:t>
            </a:r>
            <a:r>
              <a:rPr lang="fr-FR" b="1" i="1" dirty="0" smtClean="0"/>
              <a:t>B. Principes commun aux droit des EM</a:t>
            </a:r>
          </a:p>
          <a:p>
            <a:pPr algn="just">
              <a:buNone/>
            </a:pPr>
            <a:r>
              <a:rPr lang="fr-FR" dirty="0" smtClean="0"/>
              <a:t>	ces principes sont compatibles avec l’ordre juridique communautaire. </a:t>
            </a:r>
          </a:p>
          <a:p>
            <a:pPr algn="just">
              <a:buNone/>
            </a:pPr>
            <a:r>
              <a:rPr lang="fr-FR" dirty="0" smtClean="0"/>
              <a:t>	Ex. l’égalité, sécurité juridique…..</a:t>
            </a:r>
          </a:p>
          <a:p>
            <a:pPr algn="just">
              <a:buNone/>
            </a:pPr>
            <a:r>
              <a:rPr lang="fr-FR" dirty="0" smtClean="0"/>
              <a:t> 	</a:t>
            </a:r>
          </a:p>
          <a:p>
            <a:pPr algn="just">
              <a:buNone/>
            </a:pPr>
            <a:r>
              <a:rPr lang="fr-FR" dirty="0" smtClean="0"/>
              <a:t> </a:t>
            </a:r>
          </a:p>
          <a:p>
            <a:pPr algn="just"/>
            <a:endParaRPr lang="fr-FR" dirty="0"/>
          </a:p>
        </p:txBody>
      </p:sp>
      <p:sp>
        <p:nvSpPr>
          <p:cNvPr id="4" name="Espace réservé du numéro de diapositive 3"/>
          <p:cNvSpPr>
            <a:spLocks noGrp="1"/>
          </p:cNvSpPr>
          <p:nvPr>
            <p:ph type="sldNum" sz="quarter" idx="12"/>
          </p:nvPr>
        </p:nvSpPr>
        <p:spPr/>
        <p:txBody>
          <a:bodyPr/>
          <a:lstStyle/>
          <a:p>
            <a:fld id="{E854647E-614B-4DE7-8B6F-F5AD1293CEE0}" type="slidenum">
              <a:rPr lang="fr-FR" smtClean="0"/>
              <a:pPr/>
              <a:t>19</a:t>
            </a:fld>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32656"/>
            <a:ext cx="8229600" cy="720080"/>
          </a:xfrm>
        </p:spPr>
        <p:txBody>
          <a:bodyPr>
            <a:normAutofit/>
          </a:bodyPr>
          <a:lstStyle/>
          <a:p>
            <a:r>
              <a:rPr lang="fr-FR" sz="4400" dirty="0" smtClean="0"/>
              <a:t>Chapitre II: Le droit communautaire</a:t>
            </a:r>
            <a:endParaRPr lang="fr-FR" sz="4400" dirty="0"/>
          </a:p>
        </p:txBody>
      </p:sp>
      <p:sp>
        <p:nvSpPr>
          <p:cNvPr id="3" name="Espace réservé du contenu 2"/>
          <p:cNvSpPr>
            <a:spLocks noGrp="1"/>
          </p:cNvSpPr>
          <p:nvPr>
            <p:ph idx="1"/>
          </p:nvPr>
        </p:nvSpPr>
        <p:spPr>
          <a:xfrm>
            <a:off x="457200" y="1700808"/>
            <a:ext cx="8229600" cy="4623792"/>
          </a:xfrm>
        </p:spPr>
        <p:txBody>
          <a:bodyPr>
            <a:normAutofit/>
          </a:bodyPr>
          <a:lstStyle/>
          <a:p>
            <a:pPr>
              <a:buNone/>
            </a:pPr>
            <a:r>
              <a:rPr lang="fr-FR" sz="3200" dirty="0" smtClean="0"/>
              <a:t>Section 1: Notions Générales</a:t>
            </a:r>
          </a:p>
          <a:p>
            <a:pPr>
              <a:buNone/>
            </a:pPr>
            <a:endParaRPr lang="fr-FR" sz="3200" dirty="0" smtClean="0"/>
          </a:p>
          <a:p>
            <a:pPr>
              <a:buNone/>
            </a:pPr>
            <a:r>
              <a:rPr lang="fr-FR" sz="3100" dirty="0" smtClean="0"/>
              <a:t>Section 2: Les sources du droit communautaire </a:t>
            </a:r>
          </a:p>
          <a:p>
            <a:pPr>
              <a:buNone/>
            </a:pPr>
            <a:endParaRPr lang="fr-FR" sz="3200" dirty="0" smtClean="0"/>
          </a:p>
          <a:p>
            <a:pPr>
              <a:buNone/>
            </a:pPr>
            <a:r>
              <a:rPr lang="fr-FR" sz="3200" dirty="0" smtClean="0"/>
              <a:t>Section 3:L’application du droit communautaire dans l’ordre juridique des Etats</a:t>
            </a:r>
            <a:endParaRPr lang="fr-FR" sz="3200" dirty="0"/>
          </a:p>
        </p:txBody>
      </p:sp>
      <p:sp>
        <p:nvSpPr>
          <p:cNvPr id="4" name="Espace réservé du numéro de diapositive 3"/>
          <p:cNvSpPr>
            <a:spLocks noGrp="1"/>
          </p:cNvSpPr>
          <p:nvPr>
            <p:ph type="sldNum" sz="quarter" idx="12"/>
          </p:nvPr>
        </p:nvSpPr>
        <p:spPr/>
        <p:txBody>
          <a:bodyPr/>
          <a:lstStyle/>
          <a:p>
            <a:fld id="{E854647E-614B-4DE7-8B6F-F5AD1293CEE0}" type="slidenum">
              <a:rPr lang="fr-FR" smtClean="0"/>
              <a:pPr/>
              <a:t>2</a:t>
            </a:fld>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919936"/>
          </a:xfrm>
        </p:spPr>
        <p:txBody>
          <a:bodyPr>
            <a:normAutofit fontScale="92500" lnSpcReduction="10000"/>
          </a:bodyPr>
          <a:lstStyle/>
          <a:p>
            <a:pPr algn="just">
              <a:lnSpc>
                <a:spcPct val="150000"/>
              </a:lnSpc>
              <a:buNone/>
            </a:pPr>
            <a:r>
              <a:rPr lang="fr-FR" dirty="0" smtClean="0"/>
              <a:t>	</a:t>
            </a:r>
            <a:r>
              <a:rPr lang="fr-FR" b="1" i="1" dirty="0" smtClean="0"/>
              <a:t>C. Principes du droit communautaire</a:t>
            </a:r>
          </a:p>
          <a:p>
            <a:pPr algn="just">
              <a:lnSpc>
                <a:spcPct val="150000"/>
              </a:lnSpc>
            </a:pPr>
            <a:r>
              <a:rPr lang="fr-FR" b="1" dirty="0" smtClean="0"/>
              <a:t>  </a:t>
            </a:r>
            <a:r>
              <a:rPr lang="fr-FR" dirty="0" smtClean="0"/>
              <a:t> Ils découlent des objectifs des Traités:</a:t>
            </a:r>
          </a:p>
          <a:p>
            <a:pPr algn="just">
              <a:lnSpc>
                <a:spcPct val="150000"/>
              </a:lnSpc>
              <a:buNone/>
            </a:pPr>
            <a:r>
              <a:rPr lang="fr-FR" dirty="0" smtClean="0"/>
              <a:t>	 Ex. libre concurrence……</a:t>
            </a:r>
          </a:p>
          <a:p>
            <a:pPr algn="just">
              <a:lnSpc>
                <a:spcPct val="150000"/>
              </a:lnSpc>
              <a:buNone/>
            </a:pPr>
            <a:r>
              <a:rPr lang="fr-FR" dirty="0" smtClean="0"/>
              <a:t> 	</a:t>
            </a:r>
            <a:r>
              <a:rPr lang="fr-FR" b="1" i="1" dirty="0" smtClean="0"/>
              <a:t>D. Principes protégeant les droits fondamentaux </a:t>
            </a:r>
          </a:p>
          <a:p>
            <a:pPr algn="just">
              <a:lnSpc>
                <a:spcPct val="150000"/>
              </a:lnSpc>
            </a:pPr>
            <a:r>
              <a:rPr lang="fr-FR" b="1" dirty="0" smtClean="0"/>
              <a:t> </a:t>
            </a:r>
            <a:r>
              <a:rPr lang="fr-FR" dirty="0" smtClean="0"/>
              <a:t>sont énumérés dans des textes célèbres comme l’ONU, la charte sociale européenne, la CEDH….</a:t>
            </a:r>
          </a:p>
          <a:p>
            <a:pPr algn="just">
              <a:lnSpc>
                <a:spcPct val="150000"/>
              </a:lnSpc>
            </a:pPr>
            <a:r>
              <a:rPr lang="fr-FR" b="1" dirty="0" smtClean="0"/>
              <a:t> cette dernière, </a:t>
            </a:r>
            <a:r>
              <a:rPr lang="fr-FR" dirty="0" smtClean="0"/>
              <a:t>couvre: la dignité humaine, les libertés, l’égalité, la solidarité, la citoyenneté, la justice et les dispositions finale traitant de la portée et du niveau de protection.</a:t>
            </a:r>
            <a:endParaRPr lang="fr-FR" b="1" dirty="0"/>
          </a:p>
        </p:txBody>
      </p:sp>
      <p:sp>
        <p:nvSpPr>
          <p:cNvPr id="4" name="Espace réservé du numéro de diapositive 3"/>
          <p:cNvSpPr>
            <a:spLocks noGrp="1"/>
          </p:cNvSpPr>
          <p:nvPr>
            <p:ph type="sldNum" sz="quarter" idx="12"/>
          </p:nvPr>
        </p:nvSpPr>
        <p:spPr/>
        <p:txBody>
          <a:bodyPr/>
          <a:lstStyle/>
          <a:p>
            <a:fld id="{E854647E-614B-4DE7-8B6F-F5AD1293CEE0}" type="slidenum">
              <a:rPr lang="fr-FR" smtClean="0"/>
              <a:pPr/>
              <a:t>20</a:t>
            </a:fld>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0648"/>
            <a:ext cx="8229600" cy="1152128"/>
          </a:xfrm>
        </p:spPr>
        <p:txBody>
          <a:bodyPr>
            <a:normAutofit/>
          </a:bodyPr>
          <a:lstStyle/>
          <a:p>
            <a:r>
              <a:rPr lang="fr-FR" sz="3600" b="1" dirty="0" smtClean="0"/>
              <a:t>Section 3: L’application du DC dans l’ordre juridique des Etats</a:t>
            </a:r>
            <a:endParaRPr lang="fr-FR" sz="3600" b="1" dirty="0"/>
          </a:p>
        </p:txBody>
      </p:sp>
      <p:sp>
        <p:nvSpPr>
          <p:cNvPr id="3" name="Espace réservé du contenu 2"/>
          <p:cNvSpPr>
            <a:spLocks noGrp="1"/>
          </p:cNvSpPr>
          <p:nvPr>
            <p:ph idx="1"/>
          </p:nvPr>
        </p:nvSpPr>
        <p:spPr>
          <a:xfrm>
            <a:off x="457200" y="1556792"/>
            <a:ext cx="8229600" cy="4767808"/>
          </a:xfrm>
        </p:spPr>
        <p:txBody>
          <a:bodyPr/>
          <a:lstStyle/>
          <a:p>
            <a:r>
              <a:rPr lang="fr-FR" dirty="0" smtClean="0"/>
              <a:t> </a:t>
            </a:r>
            <a:r>
              <a:rPr lang="fr-FR" i="1" dirty="0" smtClean="0"/>
              <a:t>a suivre (voir la suite sur le polycopier) </a:t>
            </a:r>
            <a:endParaRPr lang="fr-FR" i="1" dirty="0"/>
          </a:p>
        </p:txBody>
      </p:sp>
      <p:sp>
        <p:nvSpPr>
          <p:cNvPr id="4" name="Espace réservé du numéro de diapositive 3"/>
          <p:cNvSpPr>
            <a:spLocks noGrp="1"/>
          </p:cNvSpPr>
          <p:nvPr>
            <p:ph type="sldNum" sz="quarter" idx="12"/>
          </p:nvPr>
        </p:nvSpPr>
        <p:spPr/>
        <p:txBody>
          <a:bodyPr/>
          <a:lstStyle/>
          <a:p>
            <a:fld id="{E854647E-614B-4DE7-8B6F-F5AD1293CEE0}" type="slidenum">
              <a:rPr lang="fr-FR" smtClean="0"/>
              <a:pPr/>
              <a:t>21</a:t>
            </a:fld>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32656"/>
            <a:ext cx="8229600" cy="1008112"/>
          </a:xfrm>
        </p:spPr>
        <p:txBody>
          <a:bodyPr/>
          <a:lstStyle/>
          <a:p>
            <a:pPr algn="ctr"/>
            <a:r>
              <a:rPr lang="fr-FR" dirty="0" smtClean="0"/>
              <a:t>introduction</a:t>
            </a:r>
            <a:endParaRPr lang="fr-FR" dirty="0"/>
          </a:p>
        </p:txBody>
      </p:sp>
      <p:sp>
        <p:nvSpPr>
          <p:cNvPr id="3" name="Espace réservé du contenu 2"/>
          <p:cNvSpPr>
            <a:spLocks noGrp="1"/>
          </p:cNvSpPr>
          <p:nvPr>
            <p:ph idx="1"/>
          </p:nvPr>
        </p:nvSpPr>
        <p:spPr>
          <a:xfrm>
            <a:off x="457200" y="1484784"/>
            <a:ext cx="8229600" cy="4839816"/>
          </a:xfrm>
        </p:spPr>
        <p:txBody>
          <a:bodyPr>
            <a:noAutofit/>
          </a:bodyPr>
          <a:lstStyle/>
          <a:p>
            <a:pPr algn="just"/>
            <a:r>
              <a:rPr lang="fr-FR" sz="4000" dirty="0" smtClean="0"/>
              <a:t>L’Europe est une construction juridique qui représente un ensemble complexe d’institutions, de procédures et de règles. Le </a:t>
            </a:r>
            <a:r>
              <a:rPr lang="fr-FR" sz="4000" b="1" dirty="0" smtClean="0"/>
              <a:t>droit</a:t>
            </a:r>
            <a:r>
              <a:rPr lang="fr-FR" sz="4000" dirty="0" smtClean="0"/>
              <a:t> a ainsi une importance fondamentale dans le fonctionnement de l’Europe communautaire. </a:t>
            </a:r>
          </a:p>
          <a:p>
            <a:pPr algn="just">
              <a:buNone/>
            </a:pPr>
            <a:endParaRPr lang="fr-FR" sz="4000" dirty="0"/>
          </a:p>
        </p:txBody>
      </p:sp>
      <p:sp>
        <p:nvSpPr>
          <p:cNvPr id="4" name="Espace réservé du numéro de diapositive 3"/>
          <p:cNvSpPr>
            <a:spLocks noGrp="1"/>
          </p:cNvSpPr>
          <p:nvPr>
            <p:ph type="sldNum" sz="quarter" idx="12"/>
          </p:nvPr>
        </p:nvSpPr>
        <p:spPr/>
        <p:txBody>
          <a:bodyPr/>
          <a:lstStyle/>
          <a:p>
            <a:fld id="{E854647E-614B-4DE7-8B6F-F5AD1293CEE0}" type="slidenum">
              <a:rPr lang="fr-FR" smtClean="0"/>
              <a:pPr/>
              <a:t>3</a:t>
            </a:fld>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864096"/>
          </a:xfrm>
        </p:spPr>
        <p:txBody>
          <a:bodyPr/>
          <a:lstStyle/>
          <a:p>
            <a:pPr algn="ctr"/>
            <a:r>
              <a:rPr lang="fr-FR" dirty="0" smtClean="0"/>
              <a:t>Introduction (suite)</a:t>
            </a:r>
            <a:endParaRPr lang="fr-FR" dirty="0"/>
          </a:p>
        </p:txBody>
      </p:sp>
      <p:sp>
        <p:nvSpPr>
          <p:cNvPr id="3" name="Espace réservé du contenu 2"/>
          <p:cNvSpPr>
            <a:spLocks noGrp="1"/>
          </p:cNvSpPr>
          <p:nvPr>
            <p:ph idx="1"/>
          </p:nvPr>
        </p:nvSpPr>
        <p:spPr>
          <a:xfrm>
            <a:off x="457200" y="1340768"/>
            <a:ext cx="8229600" cy="4983832"/>
          </a:xfrm>
        </p:spPr>
        <p:txBody>
          <a:bodyPr>
            <a:normAutofit fontScale="92500" lnSpcReduction="20000"/>
          </a:bodyPr>
          <a:lstStyle/>
          <a:p>
            <a:pPr algn="just">
              <a:lnSpc>
                <a:spcPct val="150000"/>
              </a:lnSpc>
            </a:pPr>
            <a:r>
              <a:rPr lang="fr-FR" sz="2800" dirty="0" smtClean="0"/>
              <a:t>Le droit de l'Union européenne est l'ensemble des règles de droit applicables au sein de l'Union européenne ; ces règles s'appliquent aussi bien aux institutions européennes qu'aux Etats membres mais aussi aux citoyens européens, et ce dans les domaines de compétence de l'UE</a:t>
            </a:r>
          </a:p>
          <a:p>
            <a:pPr algn="just">
              <a:lnSpc>
                <a:spcPct val="150000"/>
              </a:lnSpc>
            </a:pPr>
            <a:r>
              <a:rPr lang="fr-FR" sz="2800" dirty="0" smtClean="0"/>
              <a:t>Ces règles de droit visent à instaurer un ordre juridique européen permettant la réalisation des objectifs de l'Union.</a:t>
            </a:r>
          </a:p>
          <a:p>
            <a:pPr algn="just">
              <a:lnSpc>
                <a:spcPct val="150000"/>
              </a:lnSpc>
              <a:buNone/>
            </a:pPr>
            <a:endParaRPr lang="fr-FR" sz="2800" dirty="0" smtClean="0"/>
          </a:p>
          <a:p>
            <a:pPr algn="just">
              <a:lnSpc>
                <a:spcPct val="150000"/>
              </a:lnSpc>
              <a:buNone/>
            </a:pPr>
            <a:endParaRPr lang="fr-FR" sz="2800" dirty="0"/>
          </a:p>
        </p:txBody>
      </p:sp>
      <p:sp>
        <p:nvSpPr>
          <p:cNvPr id="4" name="Espace réservé du numéro de diapositive 3"/>
          <p:cNvSpPr>
            <a:spLocks noGrp="1"/>
          </p:cNvSpPr>
          <p:nvPr>
            <p:ph type="sldNum" sz="quarter" idx="12"/>
          </p:nvPr>
        </p:nvSpPr>
        <p:spPr/>
        <p:txBody>
          <a:bodyPr/>
          <a:lstStyle/>
          <a:p>
            <a:fld id="{E854647E-614B-4DE7-8B6F-F5AD1293CEE0}" type="slidenum">
              <a:rPr lang="fr-FR" smtClean="0"/>
              <a:pPr/>
              <a:t>4</a:t>
            </a:fld>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0648"/>
            <a:ext cx="8229600" cy="936104"/>
          </a:xfrm>
        </p:spPr>
        <p:txBody>
          <a:bodyPr>
            <a:noAutofit/>
          </a:bodyPr>
          <a:lstStyle/>
          <a:p>
            <a:pPr algn="ctr"/>
            <a:r>
              <a:rPr lang="fr-FR" sz="4000" dirty="0" smtClean="0"/>
              <a:t>Section 1: Notions Générales</a:t>
            </a:r>
            <a:endParaRPr lang="fr-FR" sz="4000" dirty="0"/>
          </a:p>
        </p:txBody>
      </p:sp>
      <p:sp>
        <p:nvSpPr>
          <p:cNvPr id="3" name="Espace réservé du contenu 2"/>
          <p:cNvSpPr>
            <a:spLocks noGrp="1"/>
          </p:cNvSpPr>
          <p:nvPr>
            <p:ph idx="1"/>
          </p:nvPr>
        </p:nvSpPr>
        <p:spPr>
          <a:xfrm>
            <a:off x="457200" y="1412776"/>
            <a:ext cx="8229600" cy="4911824"/>
          </a:xfrm>
        </p:spPr>
        <p:txBody>
          <a:bodyPr>
            <a:noAutofit/>
          </a:bodyPr>
          <a:lstStyle/>
          <a:p>
            <a:pPr algn="just">
              <a:buNone/>
            </a:pPr>
            <a:r>
              <a:rPr lang="fr-FR" sz="4400" dirty="0" smtClean="0">
                <a:solidFill>
                  <a:srgbClr val="FF0000"/>
                </a:solidFill>
              </a:rPr>
              <a:t>1. définition</a:t>
            </a:r>
            <a:r>
              <a:rPr lang="fr-FR" sz="4400" dirty="0" smtClean="0"/>
              <a:t>: «</a:t>
            </a:r>
            <a:r>
              <a:rPr lang="fr-FR" sz="4400" i="1" dirty="0" smtClean="0"/>
              <a:t> …un ordre juridique propre, intégré au système juridique des Etats membre (…) et qui s’impose à leur juridictions</a:t>
            </a:r>
            <a:r>
              <a:rPr lang="fr-FR" sz="4400" dirty="0" smtClean="0"/>
              <a:t> »</a:t>
            </a:r>
          </a:p>
          <a:p>
            <a:pPr algn="r">
              <a:buNone/>
            </a:pPr>
            <a:r>
              <a:rPr lang="fr-FR" sz="4400" dirty="0" smtClean="0"/>
              <a:t>				CJCE, 1964</a:t>
            </a:r>
          </a:p>
          <a:p>
            <a:pPr algn="just">
              <a:buNone/>
            </a:pPr>
            <a:endParaRPr lang="fr-FR" sz="4400" dirty="0" smtClean="0"/>
          </a:p>
          <a:p>
            <a:pPr algn="just">
              <a:buNone/>
            </a:pPr>
            <a:endParaRPr lang="fr-FR" sz="4400" dirty="0"/>
          </a:p>
        </p:txBody>
      </p:sp>
      <p:sp>
        <p:nvSpPr>
          <p:cNvPr id="4" name="Espace réservé du numéro de diapositive 3"/>
          <p:cNvSpPr>
            <a:spLocks noGrp="1"/>
          </p:cNvSpPr>
          <p:nvPr>
            <p:ph type="sldNum" sz="quarter" idx="12"/>
          </p:nvPr>
        </p:nvSpPr>
        <p:spPr/>
        <p:txBody>
          <a:bodyPr/>
          <a:lstStyle/>
          <a:p>
            <a:fld id="{E854647E-614B-4DE7-8B6F-F5AD1293CEE0}" type="slidenum">
              <a:rPr lang="fr-FR" smtClean="0"/>
              <a:pPr/>
              <a:t>5</a:t>
            </a:fld>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919936"/>
          </a:xfrm>
        </p:spPr>
        <p:txBody>
          <a:bodyPr>
            <a:normAutofit fontScale="70000" lnSpcReduction="20000"/>
          </a:bodyPr>
          <a:lstStyle/>
          <a:p>
            <a:pPr algn="just">
              <a:buNone/>
            </a:pPr>
            <a:r>
              <a:rPr lang="fr-FR" sz="4400" b="1" dirty="0" smtClean="0"/>
              <a:t>2. Eléments caractéristiques</a:t>
            </a:r>
          </a:p>
          <a:p>
            <a:pPr algn="just"/>
            <a:r>
              <a:rPr lang="fr-FR" sz="4400" dirty="0" smtClean="0"/>
              <a:t> Le droit communautaire est un droit distinct du droit international et des droits étatiques. </a:t>
            </a:r>
          </a:p>
          <a:p>
            <a:pPr algn="just">
              <a:buNone/>
            </a:pPr>
            <a:endParaRPr lang="fr-FR" sz="4400" dirty="0" smtClean="0"/>
          </a:p>
          <a:p>
            <a:pPr algn="just"/>
            <a:r>
              <a:rPr lang="fr-FR" sz="4400" dirty="0" smtClean="0"/>
              <a:t>Il présente les caractères d’un droit de type </a:t>
            </a:r>
            <a:r>
              <a:rPr lang="fr-FR" sz="4400" b="1" i="1" dirty="0" smtClean="0"/>
              <a:t>fédéral</a:t>
            </a:r>
            <a:r>
              <a:rPr lang="fr-FR" sz="4400" dirty="0" smtClean="0"/>
              <a:t> s’appliquant directement sur le territoire des Etats membres et primant les lois nationales</a:t>
            </a:r>
          </a:p>
          <a:p>
            <a:pPr algn="just">
              <a:buNone/>
            </a:pPr>
            <a:endParaRPr lang="fr-FR" sz="4400" dirty="0" smtClean="0"/>
          </a:p>
          <a:p>
            <a:pPr algn="just"/>
            <a:r>
              <a:rPr lang="fr-FR" sz="4400" dirty="0" smtClean="0"/>
              <a:t>Il est unifié par l’interprétation de la Cour de Justice des Communautés européennes.</a:t>
            </a:r>
          </a:p>
        </p:txBody>
      </p:sp>
      <p:sp>
        <p:nvSpPr>
          <p:cNvPr id="4" name="Espace réservé du numéro de diapositive 3"/>
          <p:cNvSpPr>
            <a:spLocks noGrp="1"/>
          </p:cNvSpPr>
          <p:nvPr>
            <p:ph type="sldNum" sz="quarter" idx="12"/>
          </p:nvPr>
        </p:nvSpPr>
        <p:spPr/>
        <p:txBody>
          <a:bodyPr/>
          <a:lstStyle/>
          <a:p>
            <a:fld id="{E854647E-614B-4DE7-8B6F-F5AD1293CEE0}" type="slidenum">
              <a:rPr lang="fr-FR" smtClean="0"/>
              <a:pPr/>
              <a:t>6</a:t>
            </a:fld>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063952"/>
          </a:xfrm>
        </p:spPr>
        <p:txBody>
          <a:bodyPr>
            <a:normAutofit/>
          </a:bodyPr>
          <a:lstStyle/>
          <a:p>
            <a:pPr algn="just">
              <a:buNone/>
            </a:pPr>
            <a:r>
              <a:rPr lang="fr-FR" sz="3600" b="1" dirty="0" smtClean="0"/>
              <a:t>3. Apports du traité de Lisbonne</a:t>
            </a:r>
          </a:p>
          <a:p>
            <a:pPr algn="just"/>
            <a:r>
              <a:rPr lang="fr-FR" sz="3600" b="1" dirty="0" smtClean="0"/>
              <a:t> </a:t>
            </a:r>
            <a:r>
              <a:rPr lang="fr-FR" sz="2800" dirty="0" smtClean="0"/>
              <a:t>signé le 13 décembre 2007, entrée en vigueur le 01 décembre 2009</a:t>
            </a:r>
          </a:p>
          <a:p>
            <a:pPr algn="just"/>
            <a:r>
              <a:rPr lang="fr-FR" sz="2800" b="1" dirty="0" smtClean="0"/>
              <a:t> changement du vocabulaire:</a:t>
            </a:r>
          </a:p>
          <a:p>
            <a:pPr algn="just">
              <a:buNone/>
            </a:pPr>
            <a:endParaRPr lang="fr-FR" sz="2800" b="1" dirty="0" smtClean="0"/>
          </a:p>
          <a:p>
            <a:pPr algn="just">
              <a:buNone/>
            </a:pPr>
            <a:endParaRPr lang="fr-FR" sz="2800" b="1" dirty="0" smtClean="0"/>
          </a:p>
          <a:p>
            <a:pPr algn="just">
              <a:buNone/>
            </a:pPr>
            <a:r>
              <a:rPr lang="fr-FR" sz="2800" dirty="0" smtClean="0"/>
              <a:t>                                                         Droit européen </a:t>
            </a:r>
          </a:p>
          <a:p>
            <a:pPr algn="just">
              <a:buNone/>
            </a:pPr>
            <a:r>
              <a:rPr lang="fr-FR" sz="2800" dirty="0" smtClean="0"/>
              <a:t>- Du droit communautaire au </a:t>
            </a:r>
            <a:endParaRPr lang="fr-FR" sz="3600" dirty="0" smtClean="0"/>
          </a:p>
          <a:p>
            <a:pPr>
              <a:buNone/>
            </a:pPr>
            <a:r>
              <a:rPr lang="fr-FR" sz="2800" dirty="0" smtClean="0"/>
              <a:t>                                                           Droit de l’UE</a:t>
            </a:r>
            <a:endParaRPr lang="fr-FR" sz="2800" dirty="0"/>
          </a:p>
        </p:txBody>
      </p:sp>
      <p:sp>
        <p:nvSpPr>
          <p:cNvPr id="4" name="Espace réservé du numéro de diapositive 3"/>
          <p:cNvSpPr>
            <a:spLocks noGrp="1"/>
          </p:cNvSpPr>
          <p:nvPr>
            <p:ph type="sldNum" sz="quarter" idx="12"/>
          </p:nvPr>
        </p:nvSpPr>
        <p:spPr/>
        <p:txBody>
          <a:bodyPr/>
          <a:lstStyle/>
          <a:p>
            <a:fld id="{E854647E-614B-4DE7-8B6F-F5AD1293CEE0}" type="slidenum">
              <a:rPr lang="fr-FR" smtClean="0"/>
              <a:pPr/>
              <a:t>7</a:t>
            </a:fld>
            <a:endParaRPr lang="fr-FR" dirty="0"/>
          </a:p>
        </p:txBody>
      </p:sp>
      <p:sp>
        <p:nvSpPr>
          <p:cNvPr id="5" name="Accolade ouvrante 4"/>
          <p:cNvSpPr/>
          <p:nvPr/>
        </p:nvSpPr>
        <p:spPr>
          <a:xfrm>
            <a:off x="5220072" y="3501008"/>
            <a:ext cx="504056" cy="1440160"/>
          </a:xfrm>
          <a:prstGeom prst="leftBrace">
            <a:avLst/>
          </a:prstGeom>
          <a:ln w="31750"/>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631904"/>
          </a:xfrm>
        </p:spPr>
        <p:txBody>
          <a:bodyPr>
            <a:noAutofit/>
          </a:bodyPr>
          <a:lstStyle/>
          <a:p>
            <a:r>
              <a:rPr lang="fr-FR" sz="3200" dirty="0" smtClean="0"/>
              <a:t>Reconnaissance de la personnalité juridique</a:t>
            </a:r>
          </a:p>
          <a:p>
            <a:r>
              <a:rPr lang="fr-FR" sz="3200" dirty="0" smtClean="0"/>
              <a:t> suppression des trois piliers</a:t>
            </a:r>
          </a:p>
          <a:p>
            <a:pPr>
              <a:buNone/>
            </a:pPr>
            <a:r>
              <a:rPr lang="fr-FR" sz="3200" dirty="0" smtClean="0"/>
              <a:t>   	- Traités</a:t>
            </a:r>
          </a:p>
          <a:p>
            <a:pPr>
              <a:buNone/>
            </a:pPr>
            <a:r>
              <a:rPr lang="fr-FR" sz="3200" dirty="0" smtClean="0"/>
              <a:t>    - PESC</a:t>
            </a:r>
          </a:p>
          <a:p>
            <a:pPr>
              <a:buNone/>
            </a:pPr>
            <a:r>
              <a:rPr lang="fr-FR" sz="3200" dirty="0" smtClean="0"/>
              <a:t>    - Coopération pénale</a:t>
            </a:r>
          </a:p>
          <a:p>
            <a:r>
              <a:rPr lang="fr-FR" sz="3200" dirty="0" smtClean="0"/>
              <a:t> introduction du vocabulaire législatif européen « actes législatifs européens »</a:t>
            </a:r>
          </a:p>
          <a:p>
            <a:r>
              <a:rPr lang="fr-FR" sz="3200" dirty="0" smtClean="0"/>
              <a:t> autonomie et intégration </a:t>
            </a:r>
          </a:p>
          <a:p>
            <a:r>
              <a:rPr lang="fr-FR" sz="3200" dirty="0" smtClean="0"/>
              <a:t> formation d’un système juridique nouveau et original par rapport au droit international </a:t>
            </a:r>
            <a:endParaRPr lang="fr-FR" sz="3200" dirty="0"/>
          </a:p>
        </p:txBody>
      </p:sp>
      <p:sp>
        <p:nvSpPr>
          <p:cNvPr id="4" name="Espace réservé du numéro de diapositive 3"/>
          <p:cNvSpPr>
            <a:spLocks noGrp="1"/>
          </p:cNvSpPr>
          <p:nvPr>
            <p:ph type="sldNum" sz="quarter" idx="12"/>
          </p:nvPr>
        </p:nvSpPr>
        <p:spPr/>
        <p:txBody>
          <a:bodyPr/>
          <a:lstStyle/>
          <a:p>
            <a:fld id="{E854647E-614B-4DE7-8B6F-F5AD1293CEE0}" type="slidenum">
              <a:rPr lang="fr-FR" smtClean="0"/>
              <a:pPr/>
              <a:t>8</a:t>
            </a:fld>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32656"/>
            <a:ext cx="8229600" cy="636680"/>
          </a:xfrm>
        </p:spPr>
        <p:txBody>
          <a:bodyPr>
            <a:normAutofit/>
          </a:bodyPr>
          <a:lstStyle/>
          <a:p>
            <a:r>
              <a:rPr lang="fr-FR" sz="3600" b="1" dirty="0" smtClean="0">
                <a:solidFill>
                  <a:srgbClr val="04617B"/>
                </a:solidFill>
              </a:rPr>
              <a:t>Section II: sources du droit communautaire</a:t>
            </a:r>
            <a:endParaRPr lang="fr-FR" dirty="0"/>
          </a:p>
        </p:txBody>
      </p:sp>
      <p:graphicFrame>
        <p:nvGraphicFramePr>
          <p:cNvPr id="5" name="Espace réservé du contenu 4"/>
          <p:cNvGraphicFramePr>
            <a:graphicFrameLocks noGrp="1"/>
          </p:cNvGraphicFramePr>
          <p:nvPr>
            <p:ph idx="1"/>
          </p:nvPr>
        </p:nvGraphicFramePr>
        <p:xfrm>
          <a:off x="457200" y="1556792"/>
          <a:ext cx="8229600" cy="36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p:cNvSpPr>
            <a:spLocks noGrp="1"/>
          </p:cNvSpPr>
          <p:nvPr>
            <p:ph type="sldNum" sz="quarter" idx="12"/>
          </p:nvPr>
        </p:nvSpPr>
        <p:spPr/>
        <p:txBody>
          <a:bodyPr/>
          <a:lstStyle/>
          <a:p>
            <a:fld id="{E854647E-614B-4DE7-8B6F-F5AD1293CEE0}" type="slidenum">
              <a:rPr lang="fr-FR" smtClean="0"/>
              <a:pPr/>
              <a:t>9</a:t>
            </a:fld>
            <a:endParaRPr lang="fr-FR" dirty="0"/>
          </a:p>
        </p:txBody>
      </p:sp>
      <p:sp>
        <p:nvSpPr>
          <p:cNvPr id="6" name="ZoneTexte 5"/>
          <p:cNvSpPr txBox="1"/>
          <p:nvPr/>
        </p:nvSpPr>
        <p:spPr>
          <a:xfrm>
            <a:off x="755576" y="5661248"/>
            <a:ext cx="7488832" cy="400110"/>
          </a:xfrm>
          <a:prstGeom prst="rect">
            <a:avLst/>
          </a:prstGeom>
          <a:noFill/>
        </p:spPr>
        <p:txBody>
          <a:bodyPr wrap="square" rtlCol="0">
            <a:spAutoFit/>
          </a:bodyPr>
          <a:lstStyle/>
          <a:p>
            <a:r>
              <a:rPr lang="fr-FR" sz="2000" b="1" dirty="0" smtClean="0"/>
              <a:t>Schéma hiérarchique des  sources  du droit  communautaire</a:t>
            </a:r>
            <a:endParaRPr lang="fr-FR" sz="20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546</TotalTime>
  <Words>999</Words>
  <Application>Microsoft Office PowerPoint</Application>
  <PresentationFormat>Affichage à l'écran (4:3)</PresentationFormat>
  <Paragraphs>150</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Débit</vt:lpstr>
      <vt:lpstr>INSTITUTIONS &amp; DROIT COMMUNAUTAIRE</vt:lpstr>
      <vt:lpstr>Chapitre II: Le droit communautaire</vt:lpstr>
      <vt:lpstr>introduction</vt:lpstr>
      <vt:lpstr>Introduction (suite)</vt:lpstr>
      <vt:lpstr>Section 1: Notions Générales</vt:lpstr>
      <vt:lpstr>Diapositive 6</vt:lpstr>
      <vt:lpstr>Diapositive 7</vt:lpstr>
      <vt:lpstr>Diapositive 8</vt:lpstr>
      <vt:lpstr>Section II: sources du droit communautaire</vt:lpstr>
      <vt:lpstr>Diapositive 10</vt:lpstr>
      <vt:lpstr>I. Sources écrites</vt:lpstr>
      <vt:lpstr>2. Le droit Dérivé </vt:lpstr>
      <vt:lpstr>Diapositive 13</vt:lpstr>
      <vt:lpstr>Diapositive 14</vt:lpstr>
      <vt:lpstr>Diapositive 15</vt:lpstr>
      <vt:lpstr>3. Le droit conventionnel </vt:lpstr>
      <vt:lpstr>II. Les sources non écrites</vt:lpstr>
      <vt:lpstr>Diapositive 18</vt:lpstr>
      <vt:lpstr>2. Principes généraux du DC</vt:lpstr>
      <vt:lpstr>Diapositive 20</vt:lpstr>
      <vt:lpstr>Section 3: L’application du DC dans l’ordre juridique des Etats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Institutions &amp; droit communautaire</dc:title>
  <dc:creator>admi</dc:creator>
  <cp:lastModifiedBy>pc</cp:lastModifiedBy>
  <cp:revision>11</cp:revision>
  <dcterms:created xsi:type="dcterms:W3CDTF">2010-12-18T17:22:26Z</dcterms:created>
  <dcterms:modified xsi:type="dcterms:W3CDTF">2013-05-09T00:38:08Z</dcterms:modified>
</cp:coreProperties>
</file>